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5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63.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1"/>
  </p:sldMasterIdLst>
  <p:notesMasterIdLst>
    <p:notesMasterId r:id="rId73"/>
  </p:notesMasterIdLst>
  <p:handoutMasterIdLst>
    <p:handoutMasterId r:id="rId74"/>
  </p:handoutMasterIdLst>
  <p:sldIdLst>
    <p:sldId id="288" r:id="rId2"/>
    <p:sldId id="290" r:id="rId3"/>
    <p:sldId id="289" r:id="rId4"/>
    <p:sldId id="257" r:id="rId5"/>
    <p:sldId id="2508" r:id="rId6"/>
    <p:sldId id="2509" r:id="rId7"/>
    <p:sldId id="2510" r:id="rId8"/>
    <p:sldId id="292" r:id="rId9"/>
    <p:sldId id="291" r:id="rId10"/>
    <p:sldId id="259" r:id="rId11"/>
    <p:sldId id="2457" r:id="rId12"/>
    <p:sldId id="2458" r:id="rId13"/>
    <p:sldId id="2447" r:id="rId14"/>
    <p:sldId id="2451" r:id="rId15"/>
    <p:sldId id="2452" r:id="rId16"/>
    <p:sldId id="2446" r:id="rId17"/>
    <p:sldId id="2453" r:id="rId18"/>
    <p:sldId id="2454" r:id="rId19"/>
    <p:sldId id="2440" r:id="rId20"/>
    <p:sldId id="2455" r:id="rId21"/>
    <p:sldId id="2456" r:id="rId22"/>
    <p:sldId id="2459" r:id="rId23"/>
    <p:sldId id="2460" r:id="rId24"/>
    <p:sldId id="2461" r:id="rId25"/>
    <p:sldId id="2462" r:id="rId26"/>
    <p:sldId id="2463" r:id="rId27"/>
    <p:sldId id="2464" r:id="rId28"/>
    <p:sldId id="2465" r:id="rId29"/>
    <p:sldId id="2466" r:id="rId30"/>
    <p:sldId id="2505" r:id="rId31"/>
    <p:sldId id="2506" r:id="rId32"/>
    <p:sldId id="2507" r:id="rId33"/>
    <p:sldId id="2468" r:id="rId34"/>
    <p:sldId id="2503" r:id="rId35"/>
    <p:sldId id="2504" r:id="rId36"/>
    <p:sldId id="2470" r:id="rId37"/>
    <p:sldId id="2471" r:id="rId38"/>
    <p:sldId id="2467" r:id="rId39"/>
    <p:sldId id="2472" r:id="rId40"/>
    <p:sldId id="2473" r:id="rId41"/>
    <p:sldId id="2474" r:id="rId42"/>
    <p:sldId id="2475" r:id="rId43"/>
    <p:sldId id="2476" r:id="rId44"/>
    <p:sldId id="2479" r:id="rId45"/>
    <p:sldId id="2477" r:id="rId46"/>
    <p:sldId id="2480" r:id="rId47"/>
    <p:sldId id="2478" r:id="rId48"/>
    <p:sldId id="2484" r:id="rId49"/>
    <p:sldId id="2482" r:id="rId50"/>
    <p:sldId id="2483" r:id="rId51"/>
    <p:sldId id="2485" r:id="rId52"/>
    <p:sldId id="2486" r:id="rId53"/>
    <p:sldId id="2488" r:id="rId54"/>
    <p:sldId id="2487" r:id="rId55"/>
    <p:sldId id="2489" r:id="rId56"/>
    <p:sldId id="2490" r:id="rId57"/>
    <p:sldId id="2491" r:id="rId58"/>
    <p:sldId id="2493" r:id="rId59"/>
    <p:sldId id="2494" r:id="rId60"/>
    <p:sldId id="2495" r:id="rId61"/>
    <p:sldId id="2492" r:id="rId62"/>
    <p:sldId id="2496" r:id="rId63"/>
    <p:sldId id="2497" r:id="rId64"/>
    <p:sldId id="2498" r:id="rId65"/>
    <p:sldId id="2499" r:id="rId66"/>
    <p:sldId id="2501" r:id="rId67"/>
    <p:sldId id="287" r:id="rId68"/>
    <p:sldId id="263" r:id="rId69"/>
    <p:sldId id="2511" r:id="rId70"/>
    <p:sldId id="2441" r:id="rId71"/>
    <p:sldId id="2443" r:id="rId72"/>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9pPr>
  </p:defaultTextStyle>
  <p:extLst>
    <p:ext uri="{521415D9-36F7-43E2-AB2F-B90AF26B5E84}">
      <p14:sectionLst xmlns:p14="http://schemas.microsoft.com/office/powerpoint/2010/main">
        <p14:section name="Default Section" id="{3CF892C3-021B-47CB-A8DE-EA0AEC42520E}">
          <p14:sldIdLst>
            <p14:sldId id="288"/>
            <p14:sldId id="290"/>
            <p14:sldId id="289"/>
          </p14:sldIdLst>
        </p14:section>
        <p14:section name="Section 3" id="{935D34C3-AC6C-4699-B7F4-E3B8CEC0A986}">
          <p14:sldIdLst>
            <p14:sldId id="257"/>
          </p14:sldIdLst>
        </p14:section>
        <p14:section name="Section 4" id="{989D26F6-C287-4658-8777-59E6BD154C50}">
          <p14:sldIdLst>
            <p14:sldId id="2508"/>
            <p14:sldId id="2509"/>
            <p14:sldId id="2510"/>
          </p14:sldIdLst>
        </p14:section>
        <p14:section name="Introduction&#10;" id="{D30611C1-5C78-4CC5-B7B3-CF42E2CD6C5E}">
          <p14:sldIdLst>
            <p14:sldId id="292"/>
          </p14:sldIdLst>
        </p14:section>
        <p14:section name="Introduction &#10;" id="{825E18AD-D7B6-4911-A93F-494FF9D0578F}">
          <p14:sldIdLst>
            <p14:sldId id="291"/>
          </p14:sldIdLst>
        </p14:section>
        <p14:section name="Motivation &#10;" id="{B675E7AB-E61D-4ADB-80E5-9AC0CE0FFA05}">
          <p14:sldIdLst>
            <p14:sldId id="259"/>
            <p14:sldId id="2457"/>
          </p14:sldIdLst>
        </p14:section>
        <p14:section name="Statement of the problem &#10;" id="{E6838CA5-686C-4B78-96F2-F096870980BB}">
          <p14:sldIdLst>
            <p14:sldId id="2458"/>
            <p14:sldId id="2447"/>
            <p14:sldId id="2451"/>
            <p14:sldId id="2452"/>
            <p14:sldId id="2446"/>
          </p14:sldIdLst>
        </p14:section>
        <p14:section name="Statement of the problem &#10;" id="{09348654-BF52-4E4C-A20C-ECC0ACF216C3}">
          <p14:sldIdLst>
            <p14:sldId id="2453"/>
            <p14:sldId id="2454"/>
          </p14:sldIdLst>
        </p14:section>
        <p14:section name="Background &#10;" id="{471DD918-A92E-41C0-A3DD-D463DA2144AF}">
          <p14:sldIdLst>
            <p14:sldId id="2440"/>
          </p14:sldIdLst>
        </p14:section>
        <p14:section name="Section 12" id="{AA0ABAB7-E79B-495D-8AB4-FBACB4F1DA7A}">
          <p14:sldIdLst>
            <p14:sldId id="2455"/>
            <p14:sldId id="2456"/>
          </p14:sldIdLst>
        </p14:section>
        <p14:section name="Scope" id="{053CE3BB-0D73-4B17-A672-809E3C4593DA}">
          <p14:sldIdLst>
            <p14:sldId id="2459"/>
          </p14:sldIdLst>
        </p14:section>
        <p14:section name="Datasets" id="{5536D245-F7E9-4213-988B-2DB5B3B253F6}">
          <p14:sldIdLst>
            <p14:sldId id="2460"/>
          </p14:sldIdLst>
        </p14:section>
        <p14:section name="Section 15" id="{CA72C309-5EAF-4CB3-AFF6-E148795DB164}">
          <p14:sldIdLst>
            <p14:sldId id="2461"/>
          </p14:sldIdLst>
        </p14:section>
        <p14:section name="Section 16" id="{7BD1E1EE-7DCB-40D3-A659-747B75EE8E9E}">
          <p14:sldIdLst>
            <p14:sldId id="2462"/>
          </p14:sldIdLst>
        </p14:section>
        <p14:section name="Section 17" id="{AA2EDEED-00A7-41DD-A5A6-937051F015CC}">
          <p14:sldIdLst>
            <p14:sldId id="2463"/>
          </p14:sldIdLst>
        </p14:section>
        <p14:section name=" Evaluation Methods" id="{4D9658F7-EC3D-4860-9E97-53CE116C0449}">
          <p14:sldIdLst>
            <p14:sldId id="2464"/>
          </p14:sldIdLst>
        </p14:section>
        <p14:section name="Section 19" id="{F98C73C9-46C7-4D2B-9053-C431BB4592D0}">
          <p14:sldIdLst>
            <p14:sldId id="2465"/>
          </p14:sldIdLst>
        </p14:section>
        <p14:section name=" Cycle Loss" id="{DDE1E6A5-FF81-4398-BC45-21F0EEE723CD}">
          <p14:sldIdLst>
            <p14:sldId id="2466"/>
          </p14:sldIdLst>
        </p14:section>
        <p14:section name=" Identity Loss" id="{E6D9D563-292D-4EEF-B102-7E691F3CE542}">
          <p14:sldIdLst>
            <p14:sldId id="2505"/>
          </p14:sldIdLst>
        </p14:section>
        <p14:section name=" Recurrent Loss" id="{B20E4766-861A-4F41-ACCE-0C9BBD0433DB}">
          <p14:sldIdLst>
            <p14:sldId id="2506"/>
          </p14:sldIdLst>
        </p14:section>
        <p14:section name=" Recycle Loss" id="{73B07054-81B9-428C-A2BC-A9F445367332}">
          <p14:sldIdLst>
            <p14:sldId id="2507"/>
          </p14:sldIdLst>
        </p14:section>
        <p14:section name=" Feature Preserving Loss" id="{4BAA935F-9170-45F6-850C-E5017C3BDBA3}">
          <p14:sldIdLst>
            <p14:sldId id="2468"/>
          </p14:sldIdLst>
        </p14:section>
        <p14:section name=" Feature Preserving Loss" id="{CAA8619B-401F-4D74-B046-2062D294ABBB}">
          <p14:sldIdLst>
            <p14:sldId id="2503"/>
          </p14:sldIdLst>
        </p14:section>
        <p14:section name=" Feature Preserving Loss" id="{B6F4D0A0-FB0D-492F-AE6F-72F991118064}">
          <p14:sldIdLst>
            <p14:sldId id="2504"/>
          </p14:sldIdLst>
        </p14:section>
        <p14:section name=" Feature Preserving Loss" id="{9F277CBC-106E-43D3-BC07-2AD9E99208C2}">
          <p14:sldIdLst/>
        </p14:section>
        <p14:section name=" Temporal Discriminator" id="{EB215680-66B9-4CC8-8956-A453099D9CFF}">
          <p14:sldIdLst>
            <p14:sldId id="2470"/>
          </p14:sldIdLst>
        </p14:section>
        <p14:section name=" Temporal Discriminator" id="{486BA8EE-B03B-40B3-8D43-B3FDA9F6D9AB}">
          <p14:sldIdLst>
            <p14:sldId id="2471"/>
          </p14:sldIdLst>
        </p14:section>
        <p14:section name=" Model Architecture" id="{D25A3D3E-EEE3-4773-955B-7C452CC7E221}">
          <p14:sldIdLst>
            <p14:sldId id="2467"/>
          </p14:sldIdLst>
        </p14:section>
        <p14:section name=" Model Architecture" id="{76BE4FCD-8EF1-46FA-8A66-75366201DF39}">
          <p14:sldIdLst>
            <p14:sldId id="2472"/>
            <p14:sldId id="2473"/>
            <p14:sldId id="2474"/>
            <p14:sldId id="2475"/>
            <p14:sldId id="2476"/>
          </p14:sldIdLst>
        </p14:section>
        <p14:section name="Section 32" id="{AAEF59D7-C488-47F5-B42E-47C9F90C1C43}">
          <p14:sldIdLst>
            <p14:sldId id="2479"/>
          </p14:sldIdLst>
        </p14:section>
        <p14:section name="Ablation Study" id="{8A7B5617-7C4A-4539-B420-2A37F4A86239}">
          <p14:sldIdLst>
            <p14:sldId id="2477"/>
            <p14:sldId id="2480"/>
          </p14:sldIdLst>
        </p14:section>
        <p14:section name="Section 34" id="{A73161B8-A547-4175-9D9F-3CF00B51FA8C}">
          <p14:sldIdLst>
            <p14:sldId id="2478"/>
          </p14:sldIdLst>
        </p14:section>
        <p14:section name="Section 35" id="{90CEB837-F748-401D-8584-D15B01C7C3C3}">
          <p14:sldIdLst>
            <p14:sldId id="2484"/>
          </p14:sldIdLst>
        </p14:section>
        <p14:section name="Section 36" id="{63377291-B5B9-483B-B8B4-F749B703A3F2}">
          <p14:sldIdLst>
            <p14:sldId id="2482"/>
          </p14:sldIdLst>
        </p14:section>
        <p14:section name="Section 37" id="{CC3C1FC6-B19E-4330-872B-ECAFFB64FDC5}">
          <p14:sldIdLst>
            <p14:sldId id="2483"/>
          </p14:sldIdLst>
        </p14:section>
        <p14:section name="Section 38" id="{FB95A18C-15C0-430D-A568-45BEFF502DCF}">
          <p14:sldIdLst>
            <p14:sldId id="2485"/>
            <p14:sldId id="2486"/>
          </p14:sldIdLst>
        </p14:section>
        <p14:section name="Section 39" id="{CB2FCC89-998D-4344-B1FF-1304420B8770}">
          <p14:sldIdLst>
            <p14:sldId id="2488"/>
          </p14:sldIdLst>
        </p14:section>
        <p14:section name="Section 40" id="{F8486A95-7141-4640-A1A6-CECDB7170124}">
          <p14:sldIdLst>
            <p14:sldId id="2487"/>
          </p14:sldIdLst>
        </p14:section>
        <p14:section name="Section 41" id="{F880EF7E-452A-49A0-89AD-2E7526C227C0}">
          <p14:sldIdLst>
            <p14:sldId id="2489"/>
          </p14:sldIdLst>
        </p14:section>
        <p14:section name="Section 42" id="{99C8071E-63F4-4660-88CC-47317DB5FB6E}">
          <p14:sldIdLst>
            <p14:sldId id="2490"/>
          </p14:sldIdLst>
        </p14:section>
        <p14:section name="Section 43" id="{AABA2180-5961-4727-890F-EE5B10E55C10}">
          <p14:sldIdLst>
            <p14:sldId id="2491"/>
          </p14:sldIdLst>
        </p14:section>
        <p14:section name="Section 44" id="{B9C558B5-A8A3-4B9D-B033-5405EBFCBEC5}">
          <p14:sldIdLst>
            <p14:sldId id="2493"/>
          </p14:sldIdLst>
        </p14:section>
        <p14:section name="Section 45" id="{272E5DD3-6B3E-4894-B20C-0801FF30BDAD}">
          <p14:sldIdLst>
            <p14:sldId id="2494"/>
          </p14:sldIdLst>
        </p14:section>
        <p14:section name="Section 46" id="{02CD01E9-EC35-43B7-8ACD-73C2EAF46366}">
          <p14:sldIdLst>
            <p14:sldId id="2495"/>
          </p14:sldIdLst>
        </p14:section>
        <p14:section name="Section 47" id="{1C3B0C6E-F0B0-441C-A90B-3EEEFB20CD5B}">
          <p14:sldIdLst>
            <p14:sldId id="2492"/>
          </p14:sldIdLst>
        </p14:section>
        <p14:section name="Section 48" id="{FDDF881A-FF82-4EDA-939F-FCB1ADBC8CF2}">
          <p14:sldIdLst>
            <p14:sldId id="2496"/>
            <p14:sldId id="2497"/>
          </p14:sldIdLst>
        </p14:section>
        <p14:section name="Section 49" id="{12C83F99-51A1-45FB-A397-D7FAEE08C531}">
          <p14:sldIdLst>
            <p14:sldId id="2498"/>
          </p14:sldIdLst>
        </p14:section>
        <p14:section name="Section 50" id="{8EDFEBEF-94BE-43FB-9AA2-029181B00B7B}">
          <p14:sldIdLst>
            <p14:sldId id="2499"/>
          </p14:sldIdLst>
        </p14:section>
        <p14:section name="Section 51" id="{E9BF2E11-2DC3-4598-88BC-E3B1C2652E3C}">
          <p14:sldIdLst>
            <p14:sldId id="2501"/>
          </p14:sldIdLst>
        </p14:section>
        <p14:section name="Section 52" id="{AEF67A51-1B29-4F8E-971D-F0D317042409}">
          <p14:sldIdLst>
            <p14:sldId id="287"/>
          </p14:sldIdLst>
        </p14:section>
        <p14:section name="What’s the message? " id="{BB3B28F3-58C9-424B-A2C0-B0BECCE960FA}">
          <p14:sldIdLst>
            <p14:sldId id="263"/>
            <p14:sldId id="2511"/>
            <p14:sldId id="2441"/>
            <p14:sldId id="24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808080"/>
    <a:srgbClr val="5F5F5F"/>
    <a:srgbClr val="D5D5D5"/>
    <a:srgbClr val="EAEAEA"/>
    <a:srgbClr val="DDDDDD"/>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6" autoAdjust="0"/>
    <p:restoredTop sz="81736" autoAdjust="0"/>
  </p:normalViewPr>
  <p:slideViewPr>
    <p:cSldViewPr snapToGrid="0">
      <p:cViewPr varScale="1">
        <p:scale>
          <a:sx n="60" d="100"/>
          <a:sy n="60" d="100"/>
        </p:scale>
        <p:origin x="990" y="72"/>
      </p:cViewPr>
      <p:guideLst/>
    </p:cSldViewPr>
  </p:slideViewPr>
  <p:notesTextViewPr>
    <p:cViewPr>
      <p:scale>
        <a:sx n="1" d="1"/>
        <a:sy n="1" d="1"/>
      </p:scale>
      <p:origin x="0" y="0"/>
    </p:cViewPr>
  </p:notesTextViewPr>
  <p:sorterViewPr>
    <p:cViewPr>
      <p:scale>
        <a:sx n="100" d="100"/>
        <a:sy n="100" d="100"/>
      </p:scale>
      <p:origin x="0" y="-28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hisiskiru\Documents\GitHub\desktop-tutorial\experiment%20resul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AEE vs num of frames</a:t>
            </a:r>
          </a:p>
        </c:rich>
      </c:tx>
      <c:layout>
        <c:manualLayout>
          <c:xMode val="edge"/>
          <c:yMode val="edge"/>
          <c:x val="0.32870909236725826"/>
          <c:y val="0.121105663162923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406714785651792"/>
          <c:y val="2.5428331875182269E-2"/>
          <c:w val="0.79037729658792655"/>
          <c:h val="0.76606481481481481"/>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exp"/>
            <c:dispRSqr val="0"/>
            <c:dispEq val="0"/>
          </c:trendline>
          <c:val>
            <c:numRef>
              <c:f>'Ablition Study'!$G$3:$G$6</c:f>
              <c:numCache>
                <c:formatCode>General</c:formatCode>
                <c:ptCount val="4"/>
                <c:pt idx="0">
                  <c:v>1</c:v>
                </c:pt>
                <c:pt idx="1">
                  <c:v>2</c:v>
                </c:pt>
                <c:pt idx="2">
                  <c:v>3</c:v>
                </c:pt>
                <c:pt idx="3">
                  <c:v>4</c:v>
                </c:pt>
              </c:numCache>
            </c:numRef>
          </c:val>
          <c:smooth val="0"/>
          <c:extLst>
            <c:ext xmlns:c16="http://schemas.microsoft.com/office/drawing/2014/chart" uri="{C3380CC4-5D6E-409C-BE32-E72D297353CC}">
              <c16:uniqueId val="{00000001-D975-4FFD-BBDB-A3D70111B28C}"/>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'Ablition Study'!$H$3:$H$6</c:f>
              <c:numCache>
                <c:formatCode>0.00E+00</c:formatCode>
                <c:ptCount val="4"/>
                <c:pt idx="0" formatCode="General">
                  <c:v>4.9299999999999999E-5</c:v>
                </c:pt>
                <c:pt idx="1">
                  <c:v>1.22E-4</c:v>
                </c:pt>
                <c:pt idx="2">
                  <c:v>3.3500000000000001E-5</c:v>
                </c:pt>
                <c:pt idx="3">
                  <c:v>5.7299999999999997E-5</c:v>
                </c:pt>
              </c:numCache>
            </c:numRef>
          </c:val>
          <c:smooth val="0"/>
          <c:extLst>
            <c:ext xmlns:c16="http://schemas.microsoft.com/office/drawing/2014/chart" uri="{C3380CC4-5D6E-409C-BE32-E72D297353CC}">
              <c16:uniqueId val="{00000002-D975-4FFD-BBDB-A3D70111B28C}"/>
            </c:ext>
          </c:extLst>
        </c:ser>
        <c:dLbls>
          <c:dLblPos val="t"/>
          <c:showLegendKey val="0"/>
          <c:showVal val="1"/>
          <c:showCatName val="0"/>
          <c:showSerName val="0"/>
          <c:showPercent val="0"/>
          <c:showBubbleSize val="0"/>
        </c:dLbls>
        <c:marker val="1"/>
        <c:smooth val="0"/>
        <c:axId val="475266024"/>
        <c:axId val="475266352"/>
      </c:lineChart>
      <c:catAx>
        <c:axId val="475266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5266352"/>
        <c:crosses val="autoZero"/>
        <c:auto val="1"/>
        <c:lblAlgn val="ctr"/>
        <c:lblOffset val="100"/>
        <c:noMultiLvlLbl val="0"/>
      </c:catAx>
      <c:valAx>
        <c:axId val="475266352"/>
        <c:scaling>
          <c:logBase val="2"/>
          <c:orientation val="minMax"/>
          <c:max val="1.0000000000000002E-3"/>
          <c:min val="1.0000000000000004E-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AEE</a:t>
                </a:r>
              </a:p>
            </c:rich>
          </c:tx>
          <c:layout>
            <c:manualLayout>
              <c:xMode val="edge"/>
              <c:yMode val="edge"/>
              <c:x val="2.6305443309637199E-2"/>
              <c:y val="0.360807851489190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526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20524402907580477"/>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204E4932-DEB1-47F0-9C24-E08B6EA0E1A4}"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2020/10/12</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454DF89D-DCEF-4713-88D5-EEF5810C93A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Calibri" panose="020F0502020204030204" pitchFamily="34" charset="0"/>
        <a:cs typeface="+mn-cs"/>
      </a:defRPr>
    </a:lvl1pPr>
    <a:lvl2pPr marL="457200" algn="l" rtl="0" fontAlgn="base">
      <a:spcBef>
        <a:spcPct val="30000"/>
      </a:spcBef>
      <a:spcAft>
        <a:spcPct val="0"/>
      </a:spcAft>
      <a:defRPr sz="1200" kern="1200">
        <a:solidFill>
          <a:schemeClr val="tx1"/>
        </a:solidFill>
        <a:latin typeface="+mn-lt"/>
        <a:ea typeface="Calibri" panose="020F0502020204030204" pitchFamily="34" charset="0"/>
        <a:cs typeface="+mn-cs"/>
      </a:defRPr>
    </a:lvl2pPr>
    <a:lvl3pPr marL="914400" algn="l" rtl="0" fontAlgn="base">
      <a:spcBef>
        <a:spcPct val="30000"/>
      </a:spcBef>
      <a:spcAft>
        <a:spcPct val="0"/>
      </a:spcAft>
      <a:defRPr sz="1200" kern="1200">
        <a:solidFill>
          <a:schemeClr val="tx1"/>
        </a:solidFill>
        <a:latin typeface="+mn-lt"/>
        <a:ea typeface="Calibri" panose="020F0502020204030204" pitchFamily="34" charset="0"/>
        <a:cs typeface="+mn-cs"/>
      </a:defRPr>
    </a:lvl3pPr>
    <a:lvl4pPr marL="1371600" algn="l" rtl="0" fontAlgn="base">
      <a:spcBef>
        <a:spcPct val="30000"/>
      </a:spcBef>
      <a:spcAft>
        <a:spcPct val="0"/>
      </a:spcAft>
      <a:defRPr sz="1200" kern="1200">
        <a:solidFill>
          <a:schemeClr val="tx1"/>
        </a:solidFill>
        <a:latin typeface="+mn-lt"/>
        <a:ea typeface="Calibri" panose="020F0502020204030204" pitchFamily="34" charset="0"/>
        <a:cs typeface="+mn-cs"/>
      </a:defRPr>
    </a:lvl4pPr>
    <a:lvl5pPr marL="1828800" algn="l" rtl="0" fontAlgn="base">
      <a:spcBef>
        <a:spcPct val="30000"/>
      </a:spcBef>
      <a:spcAft>
        <a:spcPct val="0"/>
      </a:spcAft>
      <a:defRPr sz="1200" kern="1200">
        <a:solidFill>
          <a:schemeClr val="tx1"/>
        </a:solidFill>
        <a:latin typeface="+mn-lt"/>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6375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132395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155054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85164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5757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54319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473323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698141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181978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06411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138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75fceb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75fceb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305197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49571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87840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834741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0404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7986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2304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4438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2332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08569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4305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047779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977204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0790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832585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65336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11964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348699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771580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9902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2627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023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870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8169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3499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5081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88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785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5517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4952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588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8225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94554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7371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3505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20543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43734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708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it is because the Efficientnet-B7 feature extracting network trains on ImageNet. I did not think there were substantial flower blooming (in fact it only contains 1197 images of flowers, which is around 0.0084% of the entire dataset.) instances in training so the network might not be able to extract adequate features in flower video. </a:t>
            </a:r>
          </a:p>
          <a:p>
            <a:endParaRPr lang="en-US" sz="1200" kern="1200" dirty="0">
              <a:solidFill>
                <a:schemeClr val="tx1"/>
              </a:solidFill>
              <a:effectLst/>
              <a:latin typeface="+mn-lt"/>
              <a:ea typeface="Calibri" panose="020F0502020204030204" pitchFamily="34" charset="0"/>
              <a:cs typeface="+mn-cs"/>
            </a:endParaRPr>
          </a:p>
          <a:p>
            <a:r>
              <a:rPr lang="en-US" sz="1200" kern="1200" dirty="0">
                <a:solidFill>
                  <a:schemeClr val="tx1"/>
                </a:solidFill>
                <a:effectLst/>
                <a:latin typeface="+mn-lt"/>
                <a:ea typeface="Calibri" panose="020F0502020204030204" pitchFamily="34" charset="0"/>
                <a:cs typeface="+mn-cs"/>
              </a:rPr>
              <a:t>CC+CP+TD was impacted by the vanishing of the gradient problem in the tiny dataset as seen in the flower to flower translation, and maybe the viper dataset is big enough as the pixelated and the artifacts problem in the flower translation has diminished even better. </a:t>
            </a:r>
            <a:endParaRPr lang="en-US" dirty="0"/>
          </a:p>
        </p:txBody>
      </p:sp>
    </p:spTree>
    <p:extLst>
      <p:ext uri="{BB962C8B-B14F-4D97-AF65-F5344CB8AC3E}">
        <p14:creationId xmlns:p14="http://schemas.microsoft.com/office/powerpoint/2010/main" val="11160639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2507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767596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3144155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824339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96140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But for fair comparison in Figure 6-10, RC output images have been aligning according to the input</a:t>
            </a:r>
            <a:endParaRPr lang="en-US" dirty="0"/>
          </a:p>
        </p:txBody>
      </p:sp>
    </p:spTree>
    <p:extLst>
      <p:ext uri="{BB962C8B-B14F-4D97-AF65-F5344CB8AC3E}">
        <p14:creationId xmlns:p14="http://schemas.microsoft.com/office/powerpoint/2010/main" val="14876779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23211147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34326006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alibri" panose="020F0502020204030204" pitchFamily="34" charset="0"/>
              <a:buNone/>
            </a:pPr>
            <a:r>
              <a:rPr lang="en-US" dirty="0"/>
              <a:t>Since the fake Abiy video result was simply recognizable as fake</a:t>
            </a:r>
          </a:p>
        </p:txBody>
      </p:sp>
    </p:spTree>
    <p:extLst>
      <p:ext uri="{BB962C8B-B14F-4D97-AF65-F5344CB8AC3E}">
        <p14:creationId xmlns:p14="http://schemas.microsoft.com/office/powerpoint/2010/main" val="7962343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31352156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28479428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Rather than a simple concatenation of output images in a manner to make temporal ware, the discriminator network could be modeled in a much efficient approach using the transformer network</a:t>
            </a:r>
            <a:endParaRPr lang="en-US" dirty="0"/>
          </a:p>
        </p:txBody>
      </p:sp>
    </p:spTree>
    <p:extLst>
      <p:ext uri="{BB962C8B-B14F-4D97-AF65-F5344CB8AC3E}">
        <p14:creationId xmlns:p14="http://schemas.microsoft.com/office/powerpoint/2010/main" val="965218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a:ea typeface="SimSun" panose="02010600030101010101" pitchFamily="2" charset="-122"/>
              </a:rPr>
              <a:t>67</a:t>
            </a:fld>
            <a:endParaRPr lang="zh-CN" altLang="en-US" sz="1200">
              <a:ea typeface="SimSun"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6f75fceb_0_6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6f75fceb_0_6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1493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13333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7279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8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1271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8248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9" name="矩形 8"/>
          <p:cNvSpPr/>
          <p:nvPr/>
        </p:nvSpPr>
        <p:spPr>
          <a:xfrm>
            <a:off x="1209675" y="2914650"/>
            <a:ext cx="10982325" cy="3943350"/>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pic>
        <p:nvPicPr>
          <p:cNvPr id="2053" name="图片 9"/>
          <p:cNvPicPr>
            <a:picLocks noChangeAspect="1"/>
          </p:cNvPicPr>
          <p:nvPr userDrawn="1"/>
        </p:nvPicPr>
        <p:blipFill>
          <a:blip r:embed="rId2"/>
          <a:stretch>
            <a:fillRect/>
          </a:stretch>
        </p:blipFill>
        <p:spPr>
          <a:xfrm>
            <a:off x="1352550" y="0"/>
            <a:ext cx="1987550" cy="2616200"/>
          </a:xfrm>
          <a:prstGeom prst="rect">
            <a:avLst/>
          </a:prstGeom>
          <a:noFill/>
          <a:ln w="9525">
            <a:noFill/>
          </a:ln>
        </p:spPr>
      </p:pic>
      <p:sp>
        <p:nvSpPr>
          <p:cNvPr id="2" name="标题 1"/>
          <p:cNvSpPr>
            <a:spLocks noGrp="1"/>
          </p:cNvSpPr>
          <p:nvPr>
            <p:ph type="ctrTitle"/>
          </p:nvPr>
        </p:nvSpPr>
        <p:spPr>
          <a:xfrm>
            <a:off x="2263775" y="2944813"/>
            <a:ext cx="9144000" cy="2237683"/>
          </a:xfrm>
        </p:spPr>
        <p:txBody>
          <a:bodyPr anchor="b"/>
          <a:lstStyle>
            <a:lvl1pPr algn="ctr">
              <a:defRPr sz="6000">
                <a:solidFill>
                  <a:srgbClr val="FFFFFF"/>
                </a:solidFill>
              </a:defRPr>
            </a:lvl1pPr>
          </a:lstStyle>
          <a:p>
            <a:r>
              <a:rPr lang="zh-CN" altLang="en-US"/>
              <a:t>单击此处编辑母版标题样式</a:t>
            </a:r>
          </a:p>
        </p:txBody>
      </p:sp>
      <p:sp>
        <p:nvSpPr>
          <p:cNvPr id="3" name="副标题 2"/>
          <p:cNvSpPr>
            <a:spLocks noGrp="1"/>
          </p:cNvSpPr>
          <p:nvPr>
            <p:ph type="subTitle" idx="1"/>
          </p:nvPr>
        </p:nvSpPr>
        <p:spPr>
          <a:xfrm>
            <a:off x="2263775" y="5352358"/>
            <a:ext cx="9144000" cy="748406"/>
          </a:xfrm>
        </p:spPr>
        <p:txBody>
          <a:bodyPr>
            <a:normAutofit/>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2C33F5-3B99-4900-95B1-8E58A54F25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1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4CE8EC7-F4B7-4222-AA2A-EF25AE9785A0}"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9EA6FCE-61D1-40AF-93DE-158D24AB0068}"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3ACE54-8426-4592-BA96-1F8C3244C2B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127"/>
        <p:cNvGrpSpPr/>
        <p:nvPr/>
      </p:nvGrpSpPr>
      <p:grpSpPr>
        <a:xfrm>
          <a:off x="0" y="0"/>
          <a:ext cx="0" cy="0"/>
          <a:chOff x="0" y="0"/>
          <a:chExt cx="0" cy="0"/>
        </a:xfrm>
      </p:grpSpPr>
      <p:sp>
        <p:nvSpPr>
          <p:cNvPr id="131" name="Google Shape;131;p9"/>
          <p:cNvSpPr txBox="1">
            <a:spLocks noGrp="1"/>
          </p:cNvSpPr>
          <p:nvPr>
            <p:ph type="title"/>
          </p:nvPr>
        </p:nvSpPr>
        <p:spPr>
          <a:xfrm>
            <a:off x="1738400" y="798100"/>
            <a:ext cx="4574000" cy="2653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738400" y="3657604"/>
            <a:ext cx="4574000" cy="9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33" name="Google Shape;133;p9"/>
          <p:cNvSpPr txBox="1">
            <a:spLocks noGrp="1"/>
          </p:cNvSpPr>
          <p:nvPr>
            <p:ph type="body" idx="2"/>
          </p:nvPr>
        </p:nvSpPr>
        <p:spPr>
          <a:xfrm>
            <a:off x="6538267" y="881333"/>
            <a:ext cx="4574000" cy="5160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34" name="Google Shape;134;p9"/>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852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r>
              <a:rPr lang="en-US"/>
              <a:t>Temporal Cycle Consistency: for a Video-to-Video Translation</a:t>
            </a:r>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108063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112"/>
        <p:cNvGrpSpPr/>
        <p:nvPr/>
      </p:nvGrpSpPr>
      <p:grpSpPr>
        <a:xfrm>
          <a:off x="0" y="0"/>
          <a:ext cx="0" cy="0"/>
          <a:chOff x="0" y="0"/>
          <a:chExt cx="0" cy="0"/>
        </a:xfrm>
      </p:grpSpPr>
      <p:sp>
        <p:nvSpPr>
          <p:cNvPr id="125" name="Google Shape;125;p8"/>
          <p:cNvSpPr txBox="1">
            <a:spLocks noGrp="1"/>
          </p:cNvSpPr>
          <p:nvPr>
            <p:ph type="title"/>
          </p:nvPr>
        </p:nvSpPr>
        <p:spPr>
          <a:xfrm>
            <a:off x="1098667" y="1018133"/>
            <a:ext cx="7810400" cy="47644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26" name="Google Shape;126;p8"/>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7265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F848A3E-C689-464C-8DFF-5C9DB0D5CDB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9B0B8F0-495C-4C85-AD19-7896A80C1CC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336ABDC-E89D-430F-AD4D-134F454A7CF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ADFF92C-863A-4442-B798-2B07BD0A1C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3FB5E27-4A8F-42BD-B714-E0637BCEB66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D57DECD-22FA-4FE1-A0B8-068CE95CA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3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47A62E-FC47-470A-A619-58D9BE2F5CA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userDrawn="1">
            <p:ph type="title"/>
          </p:nvPr>
        </p:nvSpPr>
        <p:spPr>
          <a:xfrm>
            <a:off x="1619250" y="611188"/>
            <a:ext cx="9810750" cy="833437"/>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userDrawn="1">
            <p:ph type="body" idx="1"/>
          </p:nvPr>
        </p:nvSpPr>
        <p:spPr>
          <a:xfrm>
            <a:off x="838200" y="1987550"/>
            <a:ext cx="10515600" cy="418941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2EC8868-F8F4-4642-A4CA-85E6540DD5D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31" name="图片 24"/>
          <p:cNvPicPr>
            <a:picLocks noChangeAspect="1"/>
          </p:cNvPicPr>
          <p:nvPr userDrawn="1"/>
        </p:nvPicPr>
        <p:blipFill>
          <a:blip r:embed="rId16"/>
          <a:srcRect t="21069"/>
          <a:stretch>
            <a:fillRect/>
          </a:stretch>
        </p:blipFill>
        <p:spPr>
          <a:xfrm>
            <a:off x="303213" y="0"/>
            <a:ext cx="1201737" cy="12509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hf hdr="0"/>
  <p:txStyles>
    <p:title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p:titleStyle>
    <p:body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2.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3.emf"/><Relationship Id="rId4" Type="http://schemas.openxmlformats.org/officeDocument/2006/relationships/image" Target="../media/image28.png"/><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5.emf"/><Relationship Id="rId4" Type="http://schemas.openxmlformats.org/officeDocument/2006/relationships/image" Target="../media/image24.emf"/></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5.emf"/><Relationship Id="rId4" Type="http://schemas.openxmlformats.org/officeDocument/2006/relationships/image" Target="../media/image24.emf"/></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6.jpe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9.png"/><Relationship Id="rId4" Type="http://schemas.openxmlformats.org/officeDocument/2006/relationships/chart" Target="../charts/char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5" Type="http://schemas.openxmlformats.org/officeDocument/2006/relationships/image" Target="../media/image4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41.png"/><Relationship Id="rId7"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42.png"/><Relationship Id="rId4" Type="http://schemas.microsoft.com/office/2007/relationships/hdphoto" Target="../media/hdphoto4.wdp"/><Relationship Id="rId9" Type="http://schemas.openxmlformats.org/officeDocument/2006/relationships/chart" Target="../charts/chart3.xml"/></Relationships>
</file>

<file path=ppt/slides/_rels/slide49.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43.png"/><Relationship Id="rId7"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microsoft.com/office/2007/relationships/hdphoto" Target="../media/hdphoto7.wdp"/><Relationship Id="rId5" Type="http://schemas.openxmlformats.org/officeDocument/2006/relationships/image" Target="../media/image44.png"/><Relationship Id="rId4" Type="http://schemas.microsoft.com/office/2007/relationships/hdphoto" Target="../media/hdphoto6.wdp"/><Relationship Id="rId9" Type="http://schemas.openxmlformats.org/officeDocument/2006/relationships/chart" Target="../charts/char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46.png"/><Relationship Id="rId4" Type="http://schemas.microsoft.com/office/2007/relationships/hdphoto" Target="../media/hdphoto8.wdp"/></Relationships>
</file>

<file path=ppt/slides/_rels/slide51.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48.png"/><Relationship Id="rId4" Type="http://schemas.microsoft.com/office/2007/relationships/hdphoto" Target="../media/hdphoto10.wdp"/></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png"/><Relationship Id="rId7" Type="http://schemas.microsoft.com/office/2007/relationships/hdphoto" Target="../media/hdphoto13.wdp"/><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chart" Target="../charts/chart7.xml"/><Relationship Id="rId4" Type="http://schemas.openxmlformats.org/officeDocument/2006/relationships/chart" Target="../charts/chart6.xml"/><Relationship Id="rId9" Type="http://schemas.microsoft.com/office/2007/relationships/hdphoto" Target="../media/hdphoto14.wdp"/></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chart" Target="../charts/chart9.xml"/><Relationship Id="rId4" Type="http://schemas.openxmlformats.org/officeDocument/2006/relationships/chart" Target="../charts/chart8.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4.wmf"/><Relationship Id="rId4" Type="http://schemas.openxmlformats.org/officeDocument/2006/relationships/oleObject" Target="../embeddings/oleObject1.bin"/></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hart" Target="../charts/chart11.xml"/><Relationship Id="rId4" Type="http://schemas.openxmlformats.org/officeDocument/2006/relationships/chart" Target="../charts/chart10.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chart" Target="../charts/chart13.xml"/><Relationship Id="rId4" Type="http://schemas.openxmlformats.org/officeDocument/2006/relationships/chart" Target="../charts/chart1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5.wdp"/><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hart" Target="../charts/chart15.xml"/><Relationship Id="rId4" Type="http://schemas.openxmlformats.org/officeDocument/2006/relationships/chart" Target="../charts/char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6.wdp"/><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chart" Target="../charts/chart17.xml"/><Relationship Id="rId4" Type="http://schemas.openxmlformats.org/officeDocument/2006/relationships/chart" Target="../charts/chart16.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67.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6" Type="http://schemas.openxmlformats.org/officeDocument/2006/relationships/image" Target="../media/image84.png"/><Relationship Id="rId21" Type="http://schemas.openxmlformats.org/officeDocument/2006/relationships/image" Target="../media/image79.png"/><Relationship Id="rId42" Type="http://schemas.openxmlformats.org/officeDocument/2006/relationships/image" Target="../media/image100.png"/><Relationship Id="rId47" Type="http://schemas.openxmlformats.org/officeDocument/2006/relationships/image" Target="../media/image105.png"/><Relationship Id="rId63" Type="http://schemas.openxmlformats.org/officeDocument/2006/relationships/slide" Target="slide20.xml"/><Relationship Id="rId68" Type="http://schemas.openxmlformats.org/officeDocument/2006/relationships/slide" Target="slide26.xml"/><Relationship Id="rId84" Type="http://schemas.openxmlformats.org/officeDocument/2006/relationships/slide" Target="slide47.xml"/><Relationship Id="rId89" Type="http://schemas.openxmlformats.org/officeDocument/2006/relationships/slide" Target="slide53.xml"/><Relationship Id="rId7" Type="http://schemas.openxmlformats.org/officeDocument/2006/relationships/image" Target="../media/image65.png"/><Relationship Id="rId71" Type="http://schemas.openxmlformats.org/officeDocument/2006/relationships/slide" Target="slide29.xml"/><Relationship Id="rId92" Type="http://schemas.openxmlformats.org/officeDocument/2006/relationships/slide" Target="slide56.xml"/><Relationship Id="rId2" Type="http://schemas.openxmlformats.org/officeDocument/2006/relationships/notesSlide" Target="../notesSlides/notesSlide69.xml"/><Relationship Id="rId16" Type="http://schemas.openxmlformats.org/officeDocument/2006/relationships/image" Target="../media/image74.png"/><Relationship Id="rId29" Type="http://schemas.openxmlformats.org/officeDocument/2006/relationships/image" Target="../media/image87.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98.png"/><Relationship Id="rId45" Type="http://schemas.openxmlformats.org/officeDocument/2006/relationships/image" Target="../media/image103.png"/><Relationship Id="rId53" Type="http://schemas.openxmlformats.org/officeDocument/2006/relationships/image" Target="../media/image112.png"/><Relationship Id="rId58" Type="http://schemas.openxmlformats.org/officeDocument/2006/relationships/slide" Target="slide9.xml"/><Relationship Id="rId66" Type="http://schemas.openxmlformats.org/officeDocument/2006/relationships/slide" Target="slide24.xml"/><Relationship Id="rId74" Type="http://schemas.openxmlformats.org/officeDocument/2006/relationships/slide" Target="slide32.xml"/><Relationship Id="rId79" Type="http://schemas.openxmlformats.org/officeDocument/2006/relationships/slide" Target="slide37.xml"/><Relationship Id="rId87" Type="http://schemas.openxmlformats.org/officeDocument/2006/relationships/slide" Target="slide50.xml"/><Relationship Id="rId102" Type="http://schemas.openxmlformats.org/officeDocument/2006/relationships/slide" Target="slide67.xml"/><Relationship Id="rId5" Type="http://schemas.openxmlformats.org/officeDocument/2006/relationships/image" Target="../media/image63.png"/><Relationship Id="rId61" Type="http://schemas.openxmlformats.org/officeDocument/2006/relationships/slide" Target="slide17.xml"/><Relationship Id="rId82" Type="http://schemas.openxmlformats.org/officeDocument/2006/relationships/slide" Target="slide44.xml"/><Relationship Id="rId90" Type="http://schemas.openxmlformats.org/officeDocument/2006/relationships/slide" Target="slide54.xml"/><Relationship Id="rId95" Type="http://schemas.openxmlformats.org/officeDocument/2006/relationships/slide" Target="slide59.xml"/><Relationship Id="rId19" Type="http://schemas.openxmlformats.org/officeDocument/2006/relationships/image" Target="../media/image7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35" Type="http://schemas.openxmlformats.org/officeDocument/2006/relationships/image" Target="../media/image93.png"/><Relationship Id="rId43" Type="http://schemas.openxmlformats.org/officeDocument/2006/relationships/image" Target="../media/image101.png"/><Relationship Id="rId48" Type="http://schemas.openxmlformats.org/officeDocument/2006/relationships/image" Target="../media/image106.png"/><Relationship Id="rId56" Type="http://schemas.openxmlformats.org/officeDocument/2006/relationships/slide" Target="slide5.xml"/><Relationship Id="rId64" Type="http://schemas.openxmlformats.org/officeDocument/2006/relationships/slide" Target="slide22.xml"/><Relationship Id="rId69" Type="http://schemas.openxmlformats.org/officeDocument/2006/relationships/slide" Target="slide27.xml"/><Relationship Id="rId77" Type="http://schemas.openxmlformats.org/officeDocument/2006/relationships/slide" Target="slide35.xml"/><Relationship Id="rId100" Type="http://schemas.openxmlformats.org/officeDocument/2006/relationships/slide" Target="slide65.xml"/><Relationship Id="rId8" Type="http://schemas.openxmlformats.org/officeDocument/2006/relationships/image" Target="../media/image66.png"/><Relationship Id="rId51" Type="http://schemas.openxmlformats.org/officeDocument/2006/relationships/image" Target="../media/image109.png"/><Relationship Id="rId72" Type="http://schemas.openxmlformats.org/officeDocument/2006/relationships/slide" Target="slide30.xml"/><Relationship Id="rId80" Type="http://schemas.openxmlformats.org/officeDocument/2006/relationships/slide" Target="slide38.xml"/><Relationship Id="rId85" Type="http://schemas.openxmlformats.org/officeDocument/2006/relationships/slide" Target="slide48.xml"/><Relationship Id="rId93" Type="http://schemas.openxmlformats.org/officeDocument/2006/relationships/slide" Target="slide57.xml"/><Relationship Id="rId98" Type="http://schemas.openxmlformats.org/officeDocument/2006/relationships/slide" Target="slide62.xml"/><Relationship Id="rId3" Type="http://schemas.openxmlformats.org/officeDocument/2006/relationships/image" Target="../media/image61.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38" Type="http://schemas.openxmlformats.org/officeDocument/2006/relationships/image" Target="../media/image96.png"/><Relationship Id="rId46" Type="http://schemas.openxmlformats.org/officeDocument/2006/relationships/image" Target="../media/image104.png"/><Relationship Id="rId59" Type="http://schemas.openxmlformats.org/officeDocument/2006/relationships/slide" Target="slide10.xml"/><Relationship Id="rId67" Type="http://schemas.openxmlformats.org/officeDocument/2006/relationships/slide" Target="slide25.xml"/><Relationship Id="rId103" Type="http://schemas.openxmlformats.org/officeDocument/2006/relationships/slide" Target="slide68.xml"/><Relationship Id="rId20" Type="http://schemas.openxmlformats.org/officeDocument/2006/relationships/image" Target="../media/image78.png"/><Relationship Id="rId41" Type="http://schemas.openxmlformats.org/officeDocument/2006/relationships/image" Target="../media/image99.png"/><Relationship Id="rId54" Type="http://schemas.openxmlformats.org/officeDocument/2006/relationships/slide" Target="slide1.xml"/><Relationship Id="rId62" Type="http://schemas.openxmlformats.org/officeDocument/2006/relationships/slide" Target="slide19.xml"/><Relationship Id="rId70" Type="http://schemas.openxmlformats.org/officeDocument/2006/relationships/slide" Target="slide28.xml"/><Relationship Id="rId75" Type="http://schemas.openxmlformats.org/officeDocument/2006/relationships/slide" Target="slide33.xml"/><Relationship Id="rId83" Type="http://schemas.openxmlformats.org/officeDocument/2006/relationships/slide" Target="slide45.xml"/><Relationship Id="rId88" Type="http://schemas.openxmlformats.org/officeDocument/2006/relationships/slide" Target="slide51.xml"/><Relationship Id="rId91" Type="http://schemas.openxmlformats.org/officeDocument/2006/relationships/slide" Target="slide55.xml"/><Relationship Id="rId96" Type="http://schemas.openxmlformats.org/officeDocument/2006/relationships/slide" Target="slide60.xml"/><Relationship Id="rId1" Type="http://schemas.openxmlformats.org/officeDocument/2006/relationships/slideLayout" Target="../slideLayouts/slideLayout2.xml"/><Relationship Id="rId6" Type="http://schemas.openxmlformats.org/officeDocument/2006/relationships/image" Target="../media/image64.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36" Type="http://schemas.openxmlformats.org/officeDocument/2006/relationships/image" Target="../media/image94.png"/><Relationship Id="rId49" Type="http://schemas.openxmlformats.org/officeDocument/2006/relationships/image" Target="../media/image107.png"/><Relationship Id="rId57" Type="http://schemas.openxmlformats.org/officeDocument/2006/relationships/slide" Target="slide8.xml"/><Relationship Id="rId10" Type="http://schemas.openxmlformats.org/officeDocument/2006/relationships/image" Target="../media/image68.png"/><Relationship Id="rId31" Type="http://schemas.openxmlformats.org/officeDocument/2006/relationships/image" Target="../media/image89.png"/><Relationship Id="rId44" Type="http://schemas.openxmlformats.org/officeDocument/2006/relationships/image" Target="../media/image102.png"/><Relationship Id="rId52" Type="http://schemas.openxmlformats.org/officeDocument/2006/relationships/image" Target="../media/image111.png"/><Relationship Id="rId60" Type="http://schemas.openxmlformats.org/officeDocument/2006/relationships/slide" Target="slide12.xml"/><Relationship Id="rId65" Type="http://schemas.openxmlformats.org/officeDocument/2006/relationships/slide" Target="slide23.xml"/><Relationship Id="rId73" Type="http://schemas.openxmlformats.org/officeDocument/2006/relationships/slide" Target="slide31.xml"/><Relationship Id="rId78" Type="http://schemas.openxmlformats.org/officeDocument/2006/relationships/slide" Target="slide36.xml"/><Relationship Id="rId81" Type="http://schemas.openxmlformats.org/officeDocument/2006/relationships/slide" Target="slide39.xml"/><Relationship Id="rId86" Type="http://schemas.openxmlformats.org/officeDocument/2006/relationships/slide" Target="slide49.xml"/><Relationship Id="rId94" Type="http://schemas.openxmlformats.org/officeDocument/2006/relationships/slide" Target="slide58.xml"/><Relationship Id="rId99" Type="http://schemas.openxmlformats.org/officeDocument/2006/relationships/slide" Target="slide64.xml"/><Relationship Id="rId101" Type="http://schemas.openxmlformats.org/officeDocument/2006/relationships/slide" Target="slide66.xml"/><Relationship Id="rId4" Type="http://schemas.openxmlformats.org/officeDocument/2006/relationships/image" Target="../media/image62.png"/><Relationship Id="rId9"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76.png"/><Relationship Id="rId39" Type="http://schemas.openxmlformats.org/officeDocument/2006/relationships/image" Target="../media/image97.png"/><Relationship Id="rId34" Type="http://schemas.openxmlformats.org/officeDocument/2006/relationships/image" Target="../media/image92.png"/><Relationship Id="rId50" Type="http://schemas.openxmlformats.org/officeDocument/2006/relationships/image" Target="../media/image108.png"/><Relationship Id="rId55" Type="http://schemas.openxmlformats.org/officeDocument/2006/relationships/slide" Target="slide4.xml"/><Relationship Id="rId76" Type="http://schemas.openxmlformats.org/officeDocument/2006/relationships/slide" Target="slide34.xml"/><Relationship Id="rId97" Type="http://schemas.openxmlformats.org/officeDocument/2006/relationships/slide" Target="slide61.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jpe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jpeg"/><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113.png"/></Relationships>
</file>

<file path=ppt/slides/_rels/slide71.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microsoft.com/office/2007/relationships/hdphoto" Target="../media/hdphoto18.wdp"/><Relationship Id="rId5" Type="http://schemas.openxmlformats.org/officeDocument/2006/relationships/image" Target="../media/image116.png"/><Relationship Id="rId4" Type="http://schemas.microsoft.com/office/2007/relationships/hdphoto" Target="../media/hdphoto17.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1B83E3-0A8F-41AF-B582-41693FE6A324}"/>
              </a:ext>
            </a:extLst>
          </p:cNvPr>
          <p:cNvSpPr>
            <a:spLocks noGrp="1"/>
          </p:cNvSpPr>
          <p:nvPr>
            <p:ph idx="1"/>
          </p:nvPr>
        </p:nvSpPr>
        <p:spPr>
          <a:xfrm>
            <a:off x="838200" y="618186"/>
            <a:ext cx="10515600" cy="5558777"/>
          </a:xfrm>
        </p:spPr>
        <p:txBody>
          <a:bodyPr/>
          <a:lstStyle/>
          <a:p>
            <a:pPr marL="0" indent="0" algn="ctr">
              <a:buNone/>
            </a:pPr>
            <a:r>
              <a:rPr lang="en-US" sz="3600" b="1" dirty="0" err="1">
                <a:latin typeface="Helvetica" panose="020B0604020202020204" pitchFamily="34" charset="0"/>
                <a:cs typeface="Helvetica" panose="020B0604020202020204" pitchFamily="34" charset="0"/>
              </a:rPr>
              <a:t>Adama</a:t>
            </a:r>
            <a:r>
              <a:rPr lang="en-US" sz="3600" b="1" dirty="0">
                <a:latin typeface="Helvetica" panose="020B0604020202020204" pitchFamily="34" charset="0"/>
                <a:cs typeface="Helvetica" panose="020B0604020202020204" pitchFamily="34" charset="0"/>
              </a:rPr>
              <a:t> Science &amp; Technology University</a:t>
            </a: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r>
              <a:rPr lang="en-US" b="1" dirty="0">
                <a:latin typeface="Helvetica" panose="020B0604020202020204" pitchFamily="34" charset="0"/>
                <a:cs typeface="Helvetica" panose="020B0604020202020204" pitchFamily="34" charset="0"/>
              </a:rPr>
              <a:t>School of Electrical Engineering and Computing</a:t>
            </a:r>
            <a:br>
              <a:rPr lang="en-US" b="1" dirty="0">
                <a:latin typeface="Helvetica" panose="020B0604020202020204" pitchFamily="34" charset="0"/>
                <a:cs typeface="Helvetica" panose="020B0604020202020204" pitchFamily="34" charset="0"/>
              </a:rPr>
            </a:br>
            <a:r>
              <a:rPr lang="en-US" b="1" dirty="0">
                <a:latin typeface="Helvetica" panose="020B0604020202020204" pitchFamily="34" charset="0"/>
                <a:cs typeface="Helvetica" panose="020B0604020202020204" pitchFamily="34" charset="0"/>
              </a:rPr>
              <a:t>Department of Computer Science and Engineering</a:t>
            </a:r>
            <a:endParaRPr lang="en-US" sz="2800" b="1" dirty="0"/>
          </a:p>
        </p:txBody>
      </p:sp>
      <p:pic>
        <p:nvPicPr>
          <p:cNvPr id="5" name="Picture 4" descr="Logo.png">
            <a:extLst>
              <a:ext uri="{FF2B5EF4-FFF2-40B4-BE49-F238E27FC236}">
                <a16:creationId xmlns:a16="http://schemas.microsoft.com/office/drawing/2014/main" id="{39B497F4-FA5B-4450-AAF5-6DC12157E8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71995" y="1529503"/>
            <a:ext cx="1675548" cy="1615474"/>
          </a:xfrm>
          <a:prstGeom prst="rect">
            <a:avLst/>
          </a:prstGeom>
          <a:noFill/>
        </p:spPr>
      </p:pic>
      <p:sp>
        <p:nvSpPr>
          <p:cNvPr id="7" name="TextBox 6">
            <a:extLst>
              <a:ext uri="{FF2B5EF4-FFF2-40B4-BE49-F238E27FC236}">
                <a16:creationId xmlns:a16="http://schemas.microsoft.com/office/drawing/2014/main" id="{199C1F02-1A50-440C-8EF8-6133017FE297}"/>
              </a:ext>
            </a:extLst>
          </p:cNvPr>
          <p:cNvSpPr txBox="1"/>
          <p:nvPr/>
        </p:nvSpPr>
        <p:spPr>
          <a:xfrm>
            <a:off x="5171995" y="5186347"/>
            <a:ext cx="2047009"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October 2020</a:t>
            </a:r>
          </a:p>
          <a:p>
            <a:pPr algn="ctr"/>
            <a:r>
              <a:rPr lang="en-US" b="1" dirty="0" err="1">
                <a:latin typeface="Times New Roman" panose="02020603050405020304" pitchFamily="18" charset="0"/>
                <a:cs typeface="Times New Roman" panose="02020603050405020304" pitchFamily="18" charset="0"/>
              </a:rPr>
              <a:t>Adama</a:t>
            </a:r>
            <a:r>
              <a:rPr lang="en-US" b="1" dirty="0">
                <a:latin typeface="Times New Roman" panose="02020603050405020304" pitchFamily="18" charset="0"/>
                <a:cs typeface="Times New Roman" panose="02020603050405020304" pitchFamily="18" charset="0"/>
              </a:rPr>
              <a:t>, Ethiopia</a:t>
            </a:r>
          </a:p>
        </p:txBody>
      </p:sp>
      <p:sp>
        <p:nvSpPr>
          <p:cNvPr id="2" name="Date Placeholder 1">
            <a:extLst>
              <a:ext uri="{FF2B5EF4-FFF2-40B4-BE49-F238E27FC236}">
                <a16:creationId xmlns:a16="http://schemas.microsoft.com/office/drawing/2014/main" id="{813FE873-61AE-4A54-B21F-8BF00D9AD25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AC95040-B733-42D2-A168-C28CF75FA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7CCFFCB3-167C-44B4-AB8A-1DC81640868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61E8E6A8-3FC7-427A-99C5-50A4B19A44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99622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7CC8C2B-09C3-444C-95C1-FB678F3E52B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35" name="Picture 34">
            <a:extLst>
              <a:ext uri="{FF2B5EF4-FFF2-40B4-BE49-F238E27FC236}">
                <a16:creationId xmlns:a16="http://schemas.microsoft.com/office/drawing/2014/main" id="{77F85A51-0146-4C53-865C-F1F7DC5444E8}"/>
              </a:ext>
            </a:extLst>
          </p:cNvPr>
          <p:cNvPicPr>
            <a:picLocks noChangeAspect="1"/>
          </p:cNvPicPr>
          <p:nvPr/>
        </p:nvPicPr>
        <p:blipFill rotWithShape="1">
          <a:blip r:embed="rId3"/>
          <a:srcRect t="17278" b="6125"/>
          <a:stretch/>
        </p:blipFill>
        <p:spPr>
          <a:xfrm>
            <a:off x="5888037" y="3849225"/>
            <a:ext cx="5953125" cy="2233613"/>
          </a:xfrm>
          <a:prstGeom prst="rect">
            <a:avLst/>
          </a:prstGeom>
        </p:spPr>
      </p:pic>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4"/>
          <a:stretch>
            <a:fillRect/>
          </a:stretch>
        </p:blipFill>
        <p:spPr>
          <a:xfrm>
            <a:off x="6536412" y="148727"/>
            <a:ext cx="4656374" cy="3516494"/>
          </a:xfrm>
          <a:prstGeom prst="rect">
            <a:avLst/>
          </a:prstGeom>
        </p:spPr>
      </p:pic>
      <p:pic>
        <p:nvPicPr>
          <p:cNvPr id="10" name="Picture 9" descr="Logo.png">
            <a:extLst>
              <a:ext uri="{FF2B5EF4-FFF2-40B4-BE49-F238E27FC236}">
                <a16:creationId xmlns:a16="http://schemas.microsoft.com/office/drawing/2014/main" id="{FBDBB0E7-9117-4D42-ABE6-102B7598052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B6CBA36-8D7D-4B64-B1F8-7D8E12F08C7E}"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3"/>
          <a:stretch>
            <a:fillRect/>
          </a:stretch>
        </p:blipFill>
        <p:spPr>
          <a:xfrm>
            <a:off x="6536412" y="148727"/>
            <a:ext cx="4656374" cy="3516494"/>
          </a:xfrm>
          <a:prstGeom prst="rect">
            <a:avLst/>
          </a:prstGeom>
        </p:spPr>
      </p:pic>
      <p:pic>
        <p:nvPicPr>
          <p:cNvPr id="10" name="Picture 9">
            <a:extLst>
              <a:ext uri="{FF2B5EF4-FFF2-40B4-BE49-F238E27FC236}">
                <a16:creationId xmlns:a16="http://schemas.microsoft.com/office/drawing/2014/main" id="{1E55207A-8EC6-4DB7-89F4-EB1ED3271850}"/>
              </a:ext>
            </a:extLst>
          </p:cNvPr>
          <p:cNvPicPr>
            <a:picLocks noChangeAspect="1"/>
          </p:cNvPicPr>
          <p:nvPr/>
        </p:nvPicPr>
        <p:blipFill rotWithShape="1">
          <a:blip r:embed="rId4"/>
          <a:srcRect l="73033" t="15102" r="4041" b="61212"/>
          <a:stretch/>
        </p:blipFill>
        <p:spPr>
          <a:xfrm>
            <a:off x="6536412" y="3785773"/>
            <a:ext cx="4656374" cy="2562908"/>
          </a:xfrm>
          <a:prstGeom prst="rect">
            <a:avLst/>
          </a:prstGeom>
        </p:spPr>
      </p:pic>
      <p:pic>
        <p:nvPicPr>
          <p:cNvPr id="11" name="Picture 10" descr="Logo.png">
            <a:extLst>
              <a:ext uri="{FF2B5EF4-FFF2-40B4-BE49-F238E27FC236}">
                <a16:creationId xmlns:a16="http://schemas.microsoft.com/office/drawing/2014/main" id="{2E467D8F-6409-4890-A43A-DB705317CDF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30254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F4482AB-CCDE-4F34-B9B7-1C68EAF7374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6467707" y="842936"/>
            <a:ext cx="3353727" cy="531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7600B130-3106-4BCC-AC74-C112294F312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47679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5735FD-D31B-47CE-A512-23A90F8F7B9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0F89A63D-C70E-4338-97F3-4B046E61D5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47411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812B2F9-D790-4A42-B249-F168BD54D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4052769" y="2982235"/>
            <a:ext cx="374265"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A639D0A3-FB11-4FEE-9EA9-D4399C2009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559962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FF704C-F6EE-424A-8D97-0A181041061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15</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sp>
        <p:nvSpPr>
          <p:cNvPr id="9" name="Rectangle 8">
            <a:extLst>
              <a:ext uri="{FF2B5EF4-FFF2-40B4-BE49-F238E27FC236}">
                <a16:creationId xmlns:a16="http://schemas.microsoft.com/office/drawing/2014/main" id="{D49C2C94-9D19-41C7-A5C1-9D6797A5AC6D}"/>
              </a:ext>
            </a:extLst>
          </p:cNvPr>
          <p:cNvSpPr/>
          <p:nvPr/>
        </p:nvSpPr>
        <p:spPr>
          <a:xfrm flipH="1">
            <a:off x="4427034" y="2982235"/>
            <a:ext cx="209089"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4560609" y="2338039"/>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14" name="Rectangle 13">
            <a:extLst>
              <a:ext uri="{FF2B5EF4-FFF2-40B4-BE49-F238E27FC236}">
                <a16:creationId xmlns:a16="http://schemas.microsoft.com/office/drawing/2014/main" id="{D53EF3C9-6C70-4E1F-8471-BEAC307AB33B}"/>
              </a:ext>
            </a:extLst>
          </p:cNvPr>
          <p:cNvSpPr/>
          <p:nvPr/>
        </p:nvSpPr>
        <p:spPr>
          <a:xfrm>
            <a:off x="11341480" y="1646882"/>
            <a:ext cx="144276"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997FA349-0A7B-49F1-9A05-EBB31211FA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03092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1" y="974092"/>
                <a:ext cx="8073213" cy="5220820"/>
              </a:xfrm>
            </p:spPr>
            <p:txBody>
              <a:bodyPr/>
              <a:lstStyle/>
              <a:p>
                <a:pP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𝑆</m:t>
                        </m:r>
                      </m:sup>
                    </m:sSubSup>
                    <m:r>
                      <a:rPr lang="en-US" sz="2400" b="0" i="1" smtClean="0">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buClr>
                    <a:schemeClr val="bg2">
                      <a:lumMod val="25000"/>
                    </a:schemeClr>
                  </a:buCl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b="0" i="1" smtClean="0">
                        <a:latin typeface="Cambria Math" panose="02040503050406030204" pitchFamily="18" charset="0"/>
                      </a:rPr>
                      <m:t> </m:t>
                    </m:r>
                    <m:r>
                      <a:rPr lang="en-US" sz="2400" i="1">
                        <a:solidFill>
                          <a:srgbClr val="FF0000"/>
                        </a:solidFill>
                        <a:latin typeface="Cambria Math" panose="02040503050406030204" pitchFamily="18" charset="0"/>
                      </a:rPr>
                      <m:t>𝑠𝑢𝑐</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p>
              <a:p>
                <a:pPr lvl="1">
                  <a:buClr>
                    <a:schemeClr val="bg2">
                      <a:lumMod val="25000"/>
                    </a:schemeClr>
                  </a:buClr>
                </a:pPr>
                <a:r>
                  <a:rPr lang="en-US" sz="2400" i="1" dirty="0"/>
                  <a:t>optical flow =&gt;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oMath>
                </a14:m>
                <a:r>
                  <a:rPr lang="en-US" sz="2400" i="1"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1</m:t>
                        </m:r>
                      </m:sub>
                    </m:sSub>
                  </m:oMath>
                </a14:m>
                <a:r>
                  <a:rPr lang="en-US" sz="2400" i="1" dirty="0"/>
                  <a:t>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oMath>
                </a14:m>
                <a:endParaRPr lang="en-US" sz="2400" i="1" dirty="0"/>
              </a:p>
              <a:p>
                <a:pPr lvl="1">
                  <a:buClr>
                    <a:schemeClr val="bg2">
                      <a:lumMod val="25000"/>
                    </a:schemeClr>
                  </a:buClr>
                </a:pPr>
                <a:r>
                  <a:rPr lang="en-US" sz="2400" i="1" dirty="0"/>
                  <a:t>optical flow =&gt;</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r>
                  <a:rPr lang="en-US" sz="2400" i="1" dirty="0"/>
                  <a:t>and</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1</m:t>
                                </m:r>
                              </m:sub>
                            </m:sSub>
                          </m:e>
                        </m:acc>
                      </m:e>
                    </m:acc>
                  </m:oMath>
                </a14:m>
                <a:r>
                  <a:rPr lang="en-US" sz="2400" i="1" dirty="0"/>
                  <a:t> is </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i="1" dirty="0"/>
              </a:p>
              <a:p>
                <a:pPr lvl="1">
                  <a:buClr>
                    <a:schemeClr val="bg2">
                      <a:lumMod val="25000"/>
                    </a:schemeClr>
                  </a:buClr>
                </a:pPr>
                <a14:m>
                  <m:oMath xmlns:m="http://schemas.openxmlformats.org/officeDocument/2006/math">
                    <m:r>
                      <a:rPr lang="en-US" sz="2400" i="1">
                        <a:solidFill>
                          <a:srgbClr val="FF0000"/>
                        </a:solidFill>
                        <a:latin typeface="Cambria Math" panose="02040503050406030204" pitchFamily="18" charset="0"/>
                      </a:rPr>
                      <m:t>𝑠𝑢𝑐</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b="1" dirty="0"/>
              </a:p>
            </p:txBody>
          </p:sp>
        </mc:Choice>
        <mc:Fallback xmlns="">
          <p:sp>
            <p:nvSpPr>
              <p:cNvPr id="12" name="Text Placeholder 11">
                <a:extLst>
                  <a:ext uri="{FF2B5EF4-FFF2-40B4-BE49-F238E27FC236}">
                    <a16:creationId xmlns:a16="http://schemas.microsoft.com/office/drawing/2014/main" id="{F229D55C-821D-47DA-9A7F-6446845B31F1}"/>
                  </a:ext>
                </a:extLst>
              </p:cNvPr>
              <p:cNvSpPr>
                <a:spLocks noGrp="1" noRot="1" noChangeAspect="1" noMove="1" noResize="1" noEditPoints="1" noAdjustHandles="1" noChangeArrowheads="1" noChangeShapeType="1" noTextEdit="1"/>
              </p:cNvSpPr>
              <p:nvPr>
                <p:ph type="body" sz="half" idx="2"/>
              </p:nvPr>
            </p:nvSpPr>
            <p:spPr>
              <a:xfrm>
                <a:off x="836611" y="974092"/>
                <a:ext cx="8073213" cy="5220820"/>
              </a:xfrm>
              <a:blipFill>
                <a:blip r:embed="rId3"/>
                <a:stretch>
                  <a:fillRect l="-1132"/>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5609A1C-4855-432A-A444-906DF86D6A1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16</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DFC5DF92-7456-4F23-91F4-D1386D8D45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155254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974092"/>
            <a:ext cx="10517188" cy="5220820"/>
          </a:xfrm>
        </p:spPr>
        <p:txBody>
          <a:bodyPr/>
          <a:lstStyle/>
          <a:p>
            <a:r>
              <a:rPr lang="en-US" altLang="zh-CN" sz="2400" b="1" dirty="0"/>
              <a:t>Research Question</a:t>
            </a:r>
            <a:endParaRPr lang="en-US" sz="2400" b="1" dirty="0"/>
          </a:p>
          <a:p>
            <a:pPr marL="285750" indent="-285750">
              <a:buFont typeface="Calibri" panose="020F0502020204030204" pitchFamily="34" charset="0"/>
              <a:buChar char="»"/>
            </a:pPr>
            <a:r>
              <a:rPr lang="en-US" sz="2400" dirty="0"/>
              <a:t>Can adding additional constraints improve temporal coherency for video translation? </a:t>
            </a:r>
          </a:p>
          <a:p>
            <a:pPr marL="285750" indent="-285750">
              <a:buFont typeface="Calibri" panose="020F0502020204030204" pitchFamily="34" charset="0"/>
              <a:buChar char="»"/>
            </a:pPr>
            <a:r>
              <a:rPr lang="en-US" sz="2400" dirty="0"/>
              <a:t>What is the effect of temporal discriminator on improving unsupervised video-to-video translation? </a:t>
            </a: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285750" indent="-285750">
              <a:buFont typeface="Calibri" panose="020F0502020204030204" pitchFamily="34" charset="0"/>
              <a:buChar char="»"/>
            </a:pPr>
            <a:endParaRPr lang="en-US" sz="24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FC1A53-E18D-4477-8C3C-1467FCFCF4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17</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useBgFill="1">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6F542872-DD97-4545-A1FE-5F793A7839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2832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583611"/>
            <a:ext cx="10517188" cy="5220820"/>
          </a:xfrm>
        </p:spPr>
        <p:txBody>
          <a:bodyPr/>
          <a:lstStyle/>
          <a:p>
            <a:pPr marL="342900" indent="-342900">
              <a:lnSpc>
                <a:spcPct val="100000"/>
              </a:lnSpc>
              <a:buFont typeface="Calibri" panose="020F0502020204030204" pitchFamily="34" charset="0"/>
              <a:buChar char="»"/>
            </a:pPr>
            <a:endParaRPr lang="en-US" altLang="zh-CN" sz="2400" b="1" dirty="0"/>
          </a:p>
          <a:p>
            <a:pPr marL="342900" indent="-342900">
              <a:lnSpc>
                <a:spcPct val="100000"/>
              </a:lnSpc>
              <a:buFont typeface="Calibri" panose="020F0502020204030204" pitchFamily="34" charset="0"/>
              <a:buChar char="»"/>
            </a:pPr>
            <a:r>
              <a:rPr lang="en-US" altLang="zh-CN" sz="2400" b="1" dirty="0"/>
              <a:t>General Objective</a:t>
            </a:r>
            <a:endParaRPr lang="en-US" sz="2400" b="1" dirty="0"/>
          </a:p>
          <a:p>
            <a:pPr>
              <a:lnSpc>
                <a:spcPct val="100000"/>
              </a:lnSpc>
            </a:pPr>
            <a:r>
              <a:rPr lang="en-US" sz="2400" dirty="0"/>
              <a:t>The general objective of the study is to incorporate a temporal cycle consistency constraint for video-to-video translation to the ReCycle GAN network. </a:t>
            </a:r>
          </a:p>
          <a:p>
            <a:pPr marL="342900" indent="-342900">
              <a:buFont typeface="Calibri" panose="020F0502020204030204" pitchFamily="34" charset="0"/>
              <a:buChar char="»"/>
            </a:pPr>
            <a:r>
              <a:rPr lang="en-US" altLang="zh-CN" sz="2400" b="1" dirty="0"/>
              <a:t>Specific Objective</a:t>
            </a:r>
            <a:endParaRPr lang="en-US" sz="2400" dirty="0"/>
          </a:p>
          <a:p>
            <a:pPr marL="914400" lvl="1" indent="-457200">
              <a:lnSpc>
                <a:spcPct val="100000"/>
              </a:lnSpc>
              <a:buFont typeface="Arial" panose="020B0604020202020204" pitchFamily="34" charset="0"/>
              <a:buChar char="•"/>
            </a:pPr>
            <a:r>
              <a:rPr lang="en-US" sz="2200" dirty="0"/>
              <a:t>Gathering dataset for training and testing. </a:t>
            </a:r>
          </a:p>
          <a:p>
            <a:pPr marL="914400" lvl="1" indent="-457200">
              <a:lnSpc>
                <a:spcPct val="100000"/>
              </a:lnSpc>
              <a:buFont typeface="Arial" panose="020B0604020202020204" pitchFamily="34" charset="0"/>
              <a:buChar char="•"/>
            </a:pPr>
            <a:r>
              <a:rPr lang="en-US" sz="2200" dirty="0"/>
              <a:t>Embedding feature preserving loss to Cycle GAN </a:t>
            </a:r>
          </a:p>
          <a:p>
            <a:pPr marL="914400" lvl="1" indent="-457200">
              <a:lnSpc>
                <a:spcPct val="100000"/>
              </a:lnSpc>
              <a:buFont typeface="Arial" panose="020B0604020202020204" pitchFamily="34" charset="0"/>
              <a:buChar char="•"/>
            </a:pPr>
            <a:r>
              <a:rPr lang="en-US" sz="2200" dirty="0"/>
              <a:t>Modifying the discriminator network to make it aware of temporal information. </a:t>
            </a:r>
          </a:p>
          <a:p>
            <a:pPr marL="914400" lvl="1" indent="-457200">
              <a:lnSpc>
                <a:spcPct val="100000"/>
              </a:lnSpc>
              <a:buFont typeface="Arial" panose="020B0604020202020204" pitchFamily="34" charset="0"/>
              <a:buChar char="•"/>
            </a:pPr>
            <a:r>
              <a:rPr lang="en-US" sz="2200" dirty="0"/>
              <a:t>Adding learning constraints to the Cycle GAN and ReCycle GAN networks. </a:t>
            </a:r>
          </a:p>
          <a:p>
            <a:pPr marL="914400" lvl="1" indent="-457200">
              <a:lnSpc>
                <a:spcPct val="100000"/>
              </a:lnSpc>
              <a:buFont typeface="Arial" panose="020B0604020202020204" pitchFamily="34" charset="0"/>
              <a:buChar char="•"/>
            </a:pPr>
            <a:r>
              <a:rPr lang="en-US" sz="2200" dirty="0"/>
              <a:t>Designing a GAN model for the video translation using the TensorFlow Keras framework.  </a:t>
            </a:r>
          </a:p>
          <a:p>
            <a:pPr marL="914400" lvl="1" indent="-457200">
              <a:lnSpc>
                <a:spcPct val="100000"/>
              </a:lnSpc>
              <a:buFont typeface="Arial" panose="020B0604020202020204" pitchFamily="34" charset="0"/>
              <a:buChar char="•"/>
            </a:pPr>
            <a:r>
              <a:rPr lang="en-US" sz="2200" dirty="0"/>
              <a:t>Evaluating the performance of the model. </a:t>
            </a:r>
          </a:p>
          <a:p>
            <a:pPr marL="914400" lvl="1" indent="-457200">
              <a:buFont typeface="Arial" panose="020B0604020202020204" pitchFamily="34" charset="0"/>
              <a:buChar char="•"/>
            </a:pPr>
            <a:endParaRPr lang="en-US" sz="22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9FE9922-D829-4992-BB95-7AB89A8630F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18</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Objective of the Study</a:t>
            </a:r>
            <a:r>
              <a:rPr lang="en-US" altLang="zh-CN" dirty="0">
                <a:solidFill>
                  <a:srgbClr val="000000"/>
                </a:solidFill>
                <a:cs typeface="Helvetica" panose="020B0604020202020204" pitchFamily="34" charset="0"/>
              </a:rPr>
              <a:t> </a:t>
            </a:r>
            <a:r>
              <a:rPr lang="zh-CN" altLang="en-US" dirty="0"/>
              <a:t>
</a:t>
            </a:r>
          </a:p>
        </p:txBody>
      </p:sp>
      <p:pic>
        <p:nvPicPr>
          <p:cNvPr id="9" name="Picture 8" descr="Logo.png">
            <a:extLst>
              <a:ext uri="{FF2B5EF4-FFF2-40B4-BE49-F238E27FC236}">
                <a16:creationId xmlns:a16="http://schemas.microsoft.com/office/drawing/2014/main" id="{48FC4651-2B18-47A5-B497-830E84DBCC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685050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标题 1"/>
          <p:cNvSpPr>
            <a:spLocks noGrp="1"/>
          </p:cNvSpPr>
          <p:nvPr userDrawn="1">
            <p:ph type="title"/>
          </p:nvPr>
        </p:nvSpPr>
        <p:spPr>
          <a:xfrm>
            <a:off x="1543050" y="83167"/>
            <a:ext cx="9810750" cy="833437"/>
          </a:xfrm>
        </p:spPr>
        <p:txBody>
          <a:bodyPr vert="horz" wrap="square" lIns="91440" tIns="45720" rIns="91440" bIns="45720" anchor="ctr"/>
          <a:lstStyle/>
          <a:p>
            <a:pPr eaLnBrk="1" hangingPunct="1"/>
            <a:r>
              <a:rPr lang="en-US" sz="3200" cap="none" dirty="0">
                <a:cs typeface="Helvetica" panose="020B0604020202020204" pitchFamily="34" charset="0"/>
              </a:rPr>
              <a:t>Background </a:t>
            </a:r>
            <a:r>
              <a:rPr lang="zh-CN" altLang="en-US" dirty="0"/>
              <a:t>
</a:t>
            </a:r>
          </a:p>
        </p:txBody>
      </p:sp>
      <p:sp>
        <p:nvSpPr>
          <p:cNvPr id="12" name="TextBox 11">
            <a:extLst>
              <a:ext uri="{FF2B5EF4-FFF2-40B4-BE49-F238E27FC236}">
                <a16:creationId xmlns:a16="http://schemas.microsoft.com/office/drawing/2014/main" id="{A7B0A546-6B63-4420-A7D4-E761946493DE}"/>
              </a:ext>
            </a:extLst>
          </p:cNvPr>
          <p:cNvSpPr txBox="1"/>
          <p:nvPr/>
        </p:nvSpPr>
        <p:spPr>
          <a:xfrm>
            <a:off x="609677" y="938908"/>
            <a:ext cx="10767183" cy="830997"/>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Goal: Given a </a:t>
            </a:r>
            <a:r>
              <a:rPr lang="en-US" sz="2400" b="0" cap="none" dirty="0">
                <a:solidFill>
                  <a:srgbClr val="FF0000"/>
                </a:solidFill>
                <a:latin typeface="Helvetica" panose="020B0604020202020204" pitchFamily="34" charset="0"/>
                <a:cs typeface="Helvetica" panose="020B0604020202020204" pitchFamily="34" charset="0"/>
              </a:rPr>
              <a:t>feature vector </a:t>
            </a:r>
            <a:r>
              <a:rPr lang="en-US" sz="2400" b="0" cap="none" dirty="0">
                <a:latin typeface="Helvetica" panose="020B0604020202020204" pitchFamily="34" charset="0"/>
                <a:cs typeface="Helvetica" panose="020B0604020202020204" pitchFamily="34" charset="0"/>
              </a:rPr>
              <a:t>for an image, </a:t>
            </a:r>
            <a:r>
              <a:rPr lang="en-US" sz="2400" cap="none" dirty="0">
                <a:latin typeface="Helvetica" panose="020B0604020202020204" pitchFamily="34" charset="0"/>
                <a:cs typeface="Helvetica" panose="020B0604020202020204" pitchFamily="34" charset="0"/>
              </a:rPr>
              <a:t>find a new image such that</a:t>
            </a:r>
          </a:p>
          <a:p>
            <a:endParaRPr lang="en-US" sz="2400" dirty="0"/>
          </a:p>
        </p:txBody>
      </p:sp>
      <p:pic>
        <p:nvPicPr>
          <p:cNvPr id="3" name="Picture 2">
            <a:extLst>
              <a:ext uri="{FF2B5EF4-FFF2-40B4-BE49-F238E27FC236}">
                <a16:creationId xmlns:a16="http://schemas.microsoft.com/office/drawing/2014/main" id="{2D40968B-8C94-4C45-8281-8C764D49B2E4}"/>
              </a:ext>
            </a:extLst>
          </p:cNvPr>
          <p:cNvPicPr>
            <a:picLocks noChangeAspect="1"/>
          </p:cNvPicPr>
          <p:nvPr/>
        </p:nvPicPr>
        <p:blipFill>
          <a:blip r:embed="rId3"/>
          <a:stretch>
            <a:fillRect/>
          </a:stretch>
        </p:blipFill>
        <p:spPr>
          <a:xfrm>
            <a:off x="302428" y="1893976"/>
            <a:ext cx="4669150" cy="4451605"/>
          </a:xfrm>
          <a:prstGeom prst="rect">
            <a:avLst/>
          </a:prstGeom>
        </p:spPr>
      </p:pic>
      <p:sp>
        <p:nvSpPr>
          <p:cNvPr id="18" name="Text Placeholder 11">
            <a:extLst>
              <a:ext uri="{FF2B5EF4-FFF2-40B4-BE49-F238E27FC236}">
                <a16:creationId xmlns:a16="http://schemas.microsoft.com/office/drawing/2014/main" id="{D2A8461E-716B-410C-829B-98A174831552}"/>
              </a:ext>
            </a:extLst>
          </p:cNvPr>
          <p:cNvSpPr txBox="1">
            <a:spLocks/>
          </p:cNvSpPr>
          <p:nvPr/>
        </p:nvSpPr>
        <p:spPr>
          <a:xfrm>
            <a:off x="4971578" y="1811262"/>
            <a:ext cx="6458422" cy="1143918"/>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Its </a:t>
            </a:r>
            <a:r>
              <a:rPr lang="en-US" dirty="0">
                <a:solidFill>
                  <a:srgbClr val="FF0000"/>
                </a:solidFill>
                <a:latin typeface="Helvetica" panose="020B0604020202020204" pitchFamily="34" charset="0"/>
                <a:cs typeface="Helvetica" panose="020B0604020202020204" pitchFamily="34" charset="0"/>
              </a:rPr>
              <a:t>features</a:t>
            </a:r>
            <a:r>
              <a:rPr lang="en-US" dirty="0">
                <a:latin typeface="Helvetica" panose="020B0604020202020204" pitchFamily="34" charset="0"/>
                <a:cs typeface="Helvetica" panose="020B0604020202020204" pitchFamily="34" charset="0"/>
              </a:rPr>
              <a:t> are </a:t>
            </a:r>
            <a:r>
              <a:rPr lang="en-US" dirty="0">
                <a:solidFill>
                  <a:srgbClr val="FF0000"/>
                </a:solidFill>
                <a:latin typeface="Helvetica" panose="020B0604020202020204" pitchFamily="34" charset="0"/>
                <a:cs typeface="Helvetica" panose="020B0604020202020204" pitchFamily="34" charset="0"/>
              </a:rPr>
              <a:t>similar</a:t>
            </a:r>
            <a:r>
              <a:rPr lang="en-US" dirty="0">
                <a:latin typeface="Helvetica" panose="020B0604020202020204" pitchFamily="34" charset="0"/>
                <a:cs typeface="Helvetica" panose="020B0604020202020204" pitchFamily="34" charset="0"/>
              </a:rPr>
              <a:t> to the </a:t>
            </a:r>
            <a:r>
              <a:rPr lang="en-US" dirty="0">
                <a:solidFill>
                  <a:srgbClr val="FF0000"/>
                </a:solidFill>
                <a:latin typeface="Helvetica" panose="020B0604020202020204" pitchFamily="34" charset="0"/>
                <a:cs typeface="Helvetica" panose="020B0604020202020204" pitchFamily="34" charset="0"/>
              </a:rPr>
              <a:t>given features</a:t>
            </a:r>
          </a:p>
          <a:p>
            <a:pPr marL="342900" indent="-342900"/>
            <a:r>
              <a:rPr lang="en-US" dirty="0">
                <a:latin typeface="Helvetica" panose="020B0604020202020204" pitchFamily="34" charset="0"/>
                <a:cs typeface="Helvetica" panose="020B0604020202020204" pitchFamily="34" charset="0"/>
              </a:rPr>
              <a:t>It “</a:t>
            </a:r>
            <a:r>
              <a:rPr lang="en-US" dirty="0">
                <a:solidFill>
                  <a:srgbClr val="FF0000"/>
                </a:solidFill>
                <a:latin typeface="Helvetica" panose="020B0604020202020204" pitchFamily="34" charset="0"/>
                <a:cs typeface="Helvetica" panose="020B0604020202020204" pitchFamily="34" charset="0"/>
              </a:rPr>
              <a:t>looks natural</a:t>
            </a:r>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890A25F5-3750-4B1D-8B19-687FE6304543}"/>
              </a:ext>
            </a:extLst>
          </p:cNvPr>
          <p:cNvSpPr txBox="1"/>
          <p:nvPr/>
        </p:nvSpPr>
        <p:spPr>
          <a:xfrm>
            <a:off x="7270290" y="1432311"/>
            <a:ext cx="930499"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GAN</a:t>
            </a:r>
            <a:r>
              <a:rPr lang="en-US" sz="1800" b="0" cap="none" dirty="0">
                <a:latin typeface="Helvetica" panose="020B0604020202020204" pitchFamily="34" charset="0"/>
                <a:cs typeface="Helvetica" panose="020B0604020202020204" pitchFamily="34" charset="0"/>
              </a:rPr>
              <a:t> </a:t>
            </a:r>
            <a:endParaRPr lang="en-US" dirty="0"/>
          </a:p>
        </p:txBody>
      </p:sp>
      <p:pic>
        <p:nvPicPr>
          <p:cNvPr id="5" name="Picture 4" descr="Image result for Generative adversarial network image">
            <a:extLst>
              <a:ext uri="{FF2B5EF4-FFF2-40B4-BE49-F238E27FC236}">
                <a16:creationId xmlns:a16="http://schemas.microsoft.com/office/drawing/2014/main" id="{9B6E25DD-2E6F-4E90-8697-D23E814556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0738" y="3103298"/>
            <a:ext cx="4869602" cy="323293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66FB5784-E57B-4ACF-975F-24042D496F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51A7C9-2717-4D88-9DAE-F82D790B7EC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BCF7650-C882-468D-A1EE-63F5262D7C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6FDEB06-C96F-4780-9A13-31901D4AE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3494739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4"/>
          <p:cNvSpPr txBox="1">
            <a:spLocks noGrp="1"/>
          </p:cNvSpPr>
          <p:nvPr>
            <p:ph type="title"/>
          </p:nvPr>
        </p:nvSpPr>
        <p:spPr>
          <a:xfrm>
            <a:off x="1" y="2550200"/>
            <a:ext cx="3245475" cy="101724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vert="horz" wrap="square" lIns="121900" tIns="121900" rIns="121900" bIns="121900" rtlCol="0" anchor="ctr" anchorCtr="0">
            <a:noAutofit/>
          </a:bodyPr>
          <a:lstStyle/>
          <a:p>
            <a:pPr lvl="0" algn="ctr"/>
            <a:r>
              <a:rPr lang="en-US" sz="1400">
                <a:latin typeface="Helvetica" panose="020B0604020202020204" pitchFamily="34" charset="0"/>
                <a:cs typeface="Helvetica" panose="020B0604020202020204" pitchFamily="34" charset="0"/>
              </a:rPr>
              <a:t> </a:t>
            </a:r>
            <a:r>
              <a:rPr lang="en-US" sz="2800">
                <a:latin typeface="Helvetica" panose="020B0604020202020204" pitchFamily="34" charset="0"/>
                <a:cs typeface="Helvetica" panose="020B0604020202020204" pitchFamily="34" charset="0"/>
              </a:rPr>
              <a:t>Kirubel Abebe</a:t>
            </a:r>
            <a:endParaRPr lang="en-US" sz="1800">
              <a:latin typeface="Helvetica" panose="020B0604020202020204" pitchFamily="34" charset="0"/>
              <a:cs typeface="Helvetica" panose="020B0604020202020204" pitchFamily="34" charset="0"/>
            </a:endParaRPr>
          </a:p>
        </p:txBody>
      </p:sp>
      <p:sp>
        <p:nvSpPr>
          <p:cNvPr id="283" name="Google Shape;283;p14"/>
          <p:cNvSpPr txBox="1">
            <a:spLocks noGrp="1"/>
          </p:cNvSpPr>
          <p:nvPr>
            <p:ph type="body" idx="2"/>
          </p:nvPr>
        </p:nvSpPr>
        <p:spPr>
          <a:xfrm>
            <a:off x="5745657" y="488796"/>
            <a:ext cx="5344508" cy="5160800"/>
          </a:xfrm>
          <a:prstGeom prst="rect">
            <a:avLst/>
          </a:prstGeom>
        </p:spPr>
        <p:txBody>
          <a:bodyPr spcFirstLastPara="1" vert="horz" wrap="square" lIns="121900" tIns="121900" rIns="121900" bIns="121900" rtlCol="0" anchor="t" anchorCtr="0">
            <a:noAutofit/>
          </a:bodyPr>
          <a:lstStyle/>
          <a:p>
            <a:pPr marL="0" indent="0">
              <a:buSzPts val="1100"/>
              <a:buNone/>
            </a:pPr>
            <a:r>
              <a:rPr lang="en" sz="2133" dirty="0">
                <a:latin typeface="Helvetica" panose="020B0604020202020204" pitchFamily="34" charset="0"/>
                <a:cs typeface="Helvetica" panose="020B0604020202020204" pitchFamily="34" charset="0"/>
              </a:rPr>
              <a:t>Title:</a:t>
            </a:r>
          </a:p>
          <a:p>
            <a:pPr marL="0" indent="0">
              <a:buSzPts val="1100"/>
              <a:buNone/>
            </a:pPr>
            <a:r>
              <a:rPr lang="en-US" sz="2500" b="1" i="1" dirty="0">
                <a:effectLst/>
                <a:latin typeface="Helvetica" panose="020B0604020202020204" pitchFamily="34" charset="0"/>
                <a:ea typeface="Calibri" panose="020F0502020204030204" pitchFamily="34" charset="0"/>
                <a:cs typeface="Helvetica" panose="020B0604020202020204" pitchFamily="34" charset="0"/>
              </a:rPr>
              <a:t>Temporal Cycle consistency: </a:t>
            </a:r>
            <a:r>
              <a:rPr lang="en-US" sz="2500" b="1" dirty="0">
                <a:effectLst/>
                <a:latin typeface="Helvetica" panose="020B0604020202020204" pitchFamily="34" charset="0"/>
                <a:ea typeface="Calibri" panose="020F0502020204030204" pitchFamily="34" charset="0"/>
                <a:cs typeface="Helvetica" panose="020B0604020202020204" pitchFamily="34" charset="0"/>
              </a:rPr>
              <a:t>for a video to video translation.</a:t>
            </a:r>
          </a:p>
          <a:p>
            <a:pPr marL="0" indent="0">
              <a:buSzPts val="1100"/>
              <a:buNone/>
            </a:pPr>
            <a:br>
              <a:rPr lang="en" sz="2133" dirty="0">
                <a:latin typeface="Helvetica" panose="020B0604020202020204" pitchFamily="34" charset="0"/>
                <a:cs typeface="Helvetica" panose="020B0604020202020204" pitchFamily="34" charset="0"/>
              </a:rPr>
            </a:br>
            <a:r>
              <a:rPr lang="en" sz="2133" dirty="0">
                <a:latin typeface="Helvetica" panose="020B0604020202020204" pitchFamily="34" charset="0"/>
                <a:cs typeface="Helvetica" panose="020B0604020202020204" pitchFamily="34" charset="0"/>
              </a:rPr>
              <a:t>By:</a:t>
            </a:r>
          </a:p>
          <a:p>
            <a:pPr marL="0" indent="0">
              <a:buSzPts val="1100"/>
              <a:buNone/>
            </a:pPr>
            <a:r>
              <a:rPr lang="en-US" sz="2133" b="1" dirty="0">
                <a:latin typeface="Helvetica" panose="020B0604020202020204" pitchFamily="34" charset="0"/>
                <a:cs typeface="Helvetica" panose="020B0604020202020204" pitchFamily="34" charset="0"/>
              </a:rPr>
              <a:t>Kirubel Abebe </a:t>
            </a:r>
            <a:r>
              <a:rPr lang="en-US" sz="2133" b="1" dirty="0" err="1">
                <a:latin typeface="Helvetica" panose="020B0604020202020204" pitchFamily="34" charset="0"/>
                <a:cs typeface="Helvetica" panose="020B0604020202020204" pitchFamily="34" charset="0"/>
              </a:rPr>
              <a:t>Senbeto</a:t>
            </a:r>
            <a:endParaRPr lang="en-US" sz="2133" b="1" dirty="0">
              <a:latin typeface="Helvetica" panose="020B0604020202020204" pitchFamily="34" charset="0"/>
              <a:cs typeface="Helvetica" panose="020B0604020202020204" pitchFamily="34" charset="0"/>
            </a:endParaRPr>
          </a:p>
          <a:p>
            <a:pPr marL="0" indent="0">
              <a:buSzPts val="1100"/>
              <a:buNone/>
            </a:pPr>
            <a:endParaRPr lang="en-US" sz="2133" dirty="0">
              <a:latin typeface="Helvetica" panose="020B0604020202020204" pitchFamily="34" charset="0"/>
              <a:cs typeface="Helvetica" panose="020B0604020202020204" pitchFamily="34" charset="0"/>
            </a:endParaRPr>
          </a:p>
          <a:p>
            <a:pPr marL="0" indent="0">
              <a:buSzPts val="1100"/>
              <a:buNone/>
            </a:pPr>
            <a:r>
              <a:rPr lang="en-US" sz="2133" dirty="0">
                <a:latin typeface="Helvetica" panose="020B0604020202020204" pitchFamily="34" charset="0"/>
                <a:cs typeface="Helvetica" panose="020B0604020202020204" pitchFamily="34" charset="0"/>
              </a:rPr>
              <a:t>Advisor:</a:t>
            </a:r>
          </a:p>
          <a:p>
            <a:pPr marL="0" indent="0">
              <a:buSzPts val="1100"/>
              <a:buNone/>
            </a:pPr>
            <a:r>
              <a:rPr lang="en-US" sz="2133" b="1" dirty="0">
                <a:latin typeface="Helvetica" panose="020B0604020202020204" pitchFamily="34" charset="0"/>
                <a:cs typeface="Helvetica" panose="020B0604020202020204" pitchFamily="34" charset="0"/>
              </a:rPr>
              <a:t>Prof. Yun Koo Chung </a:t>
            </a:r>
          </a:p>
          <a:p>
            <a:pPr marL="0" indent="0">
              <a:buSzPts val="1100"/>
              <a:buNone/>
            </a:pPr>
            <a:endParaRPr lang="en-US" sz="2133" dirty="0">
              <a:latin typeface="Helvetica" panose="020B0604020202020204" pitchFamily="34" charset="0"/>
              <a:cs typeface="Helvetica" panose="020B0604020202020204" pitchFamily="34" charset="0"/>
            </a:endParaRPr>
          </a:p>
          <a:p>
            <a:pPr marL="0" indent="0" algn="r">
              <a:buSzPts val="1100"/>
              <a:buNone/>
            </a:pPr>
            <a:r>
              <a:rPr lang="en-US" sz="2133" dirty="0" err="1">
                <a:latin typeface="Helvetica" panose="020B0604020202020204" pitchFamily="34" charset="0"/>
                <a:cs typeface="Helvetica" panose="020B0604020202020204" pitchFamily="34" charset="0"/>
              </a:rPr>
              <a:t>Adama</a:t>
            </a:r>
            <a:r>
              <a:rPr lang="en-US" sz="2133" dirty="0">
                <a:latin typeface="Helvetica" panose="020B0604020202020204" pitchFamily="34" charset="0"/>
                <a:cs typeface="Helvetica" panose="020B0604020202020204" pitchFamily="34" charset="0"/>
              </a:rPr>
              <a:t> Science and technology University</a:t>
            </a:r>
          </a:p>
          <a:p>
            <a:pPr marL="0" indent="0" algn="r">
              <a:buSzPts val="1100"/>
              <a:buNone/>
            </a:pPr>
            <a:r>
              <a:rPr lang="en-US" sz="2133" dirty="0">
                <a:latin typeface="Helvetica" panose="020B0604020202020204" pitchFamily="34" charset="0"/>
                <a:cs typeface="Helvetica" panose="020B0604020202020204" pitchFamily="34" charset="0"/>
              </a:rPr>
              <a:t>October, 2020</a:t>
            </a:r>
          </a:p>
        </p:txBody>
      </p:sp>
      <p:sp>
        <p:nvSpPr>
          <p:cNvPr id="2" name="Slide Number Placeholder 1">
            <a:extLst>
              <a:ext uri="{FF2B5EF4-FFF2-40B4-BE49-F238E27FC236}">
                <a16:creationId xmlns:a16="http://schemas.microsoft.com/office/drawing/2014/main" id="{462B2FD8-B21C-4EB3-868E-37B1CD81D9CA}"/>
              </a:ext>
            </a:extLst>
          </p:cNvPr>
          <p:cNvSpPr>
            <a:spLocks noGrp="1"/>
          </p:cNvSpPr>
          <p:nvPr>
            <p:ph type="sldNum" idx="12"/>
          </p:nvPr>
        </p:nvSpPr>
        <p:spPr/>
        <p:txBody>
          <a:bodyPr/>
          <a:lstStyle/>
          <a:p>
            <a:fld id="{00000000-1234-1234-1234-123412341234}" type="slidenum">
              <a:rPr lang="en" smtClean="0"/>
              <a:pPr/>
              <a:t>2</a:t>
            </a:fld>
            <a:endParaRPr lang="en"/>
          </a:p>
        </p:txBody>
      </p:sp>
      <p:pic>
        <p:nvPicPr>
          <p:cNvPr id="6" name="Picture 5" descr="Logo.png">
            <a:extLst>
              <a:ext uri="{FF2B5EF4-FFF2-40B4-BE49-F238E27FC236}">
                <a16:creationId xmlns:a16="http://schemas.microsoft.com/office/drawing/2014/main" id="{7C1ACB2A-7EEC-4346-8601-6E08607D09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58616E-3364-4DCA-A7BF-F234DCB4FB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2564471012"/>
              </p:ext>
            </p:extLst>
          </p:nvPr>
        </p:nvGraphicFramePr>
        <p:xfrm>
          <a:off x="200721" y="868175"/>
          <a:ext cx="11907836" cy="5376275"/>
        </p:xfrm>
        <a:graphic>
          <a:graphicData uri="http://schemas.openxmlformats.org/drawingml/2006/table">
            <a:tbl>
              <a:tblPr firstRow="1" bandRow="1">
                <a:tableStyleId>{0E3FDE45-AF77-4B5C-9715-49D594BDF05E}</a:tableStyleId>
              </a:tblPr>
              <a:tblGrid>
                <a:gridCol w="2715768">
                  <a:extLst>
                    <a:ext uri="{9D8B030D-6E8A-4147-A177-3AD203B41FA5}">
                      <a16:colId xmlns:a16="http://schemas.microsoft.com/office/drawing/2014/main" val="20000"/>
                    </a:ext>
                  </a:extLst>
                </a:gridCol>
                <a:gridCol w="3063240">
                  <a:extLst>
                    <a:ext uri="{9D8B030D-6E8A-4147-A177-3AD203B41FA5}">
                      <a16:colId xmlns:a16="http://schemas.microsoft.com/office/drawing/2014/main" val="20001"/>
                    </a:ext>
                  </a:extLst>
                </a:gridCol>
                <a:gridCol w="3369182">
                  <a:extLst>
                    <a:ext uri="{9D8B030D-6E8A-4147-A177-3AD203B41FA5}">
                      <a16:colId xmlns:a16="http://schemas.microsoft.com/office/drawing/2014/main" val="20002"/>
                    </a:ext>
                  </a:extLst>
                </a:gridCol>
                <a:gridCol w="2759646">
                  <a:extLst>
                    <a:ext uri="{9D8B030D-6E8A-4147-A177-3AD203B41FA5}">
                      <a16:colId xmlns:a16="http://schemas.microsoft.com/office/drawing/2014/main" val="20003"/>
                    </a:ext>
                  </a:extLst>
                </a:gridCol>
              </a:tblGrid>
              <a:tr h="458625">
                <a:tc>
                  <a:txBody>
                    <a:bodyPr/>
                    <a:lstStyle/>
                    <a:p>
                      <a:pPr algn="l"/>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algn="l"/>
                      <a:r>
                        <a:rPr lang="en-US" sz="2800" b="1" i="0" kern="1200" dirty="0">
                          <a:solidFill>
                            <a:schemeClr val="tx1"/>
                          </a:solidFill>
                          <a:effectLst/>
                          <a:latin typeface="+mn-lt"/>
                          <a:ea typeface="+mn-ea"/>
                          <a:cs typeface="+mn-cs"/>
                        </a:rPr>
                        <a:t>Temporal modeling</a:t>
                      </a:r>
                      <a:endParaRPr lang="en-US" sz="3200" i="0" dirty="0"/>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619383">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mn-cs"/>
                        </a:rPr>
                        <a:t>Zhu et al. 2017</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Consistency Constraint.</a:t>
                      </a:r>
                      <a:endParaRPr lang="en-GB"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rPr>
                        <a:t>Doesn’t consider temporal information.</a:t>
                      </a: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Framewise image-to-image translation. </a:t>
                      </a:r>
                    </a:p>
                  </a:txBody>
                  <a:tcPr marL="91437" marR="91437" marT="45703" marB="45703" anchor="ctr"/>
                </a:tc>
                <a:extLst>
                  <a:ext uri="{0D108BD9-81ED-4DB2-BD59-A6C34878D82A}">
                    <a16:rowId xmlns:a16="http://schemas.microsoft.com/office/drawing/2014/main" val="10001"/>
                  </a:ext>
                </a:extLst>
              </a:tr>
              <a:tr h="1619383">
                <a:tc>
                  <a:txBody>
                    <a:bodyPr/>
                    <a:lstStyle/>
                    <a:p>
                      <a:r>
                        <a:rPr lang="en-US" sz="2200" kern="1200" dirty="0" err="1">
                          <a:solidFill>
                            <a:schemeClr val="tx1"/>
                          </a:solidFill>
                          <a:effectLst/>
                          <a:latin typeface="+mj-lt"/>
                          <a:ea typeface="+mn-ea"/>
                          <a:cs typeface="+mn-cs"/>
                        </a:rPr>
                        <a:t>Bashkirova</a:t>
                      </a:r>
                      <a:r>
                        <a:rPr lang="en-US" sz="2200" kern="1200" dirty="0">
                          <a:solidFill>
                            <a:schemeClr val="tx1"/>
                          </a:solidFill>
                          <a:effectLst/>
                          <a:latin typeface="+mj-lt"/>
                          <a:ea typeface="+mn-ea"/>
                          <a:cs typeface="+mn-cs"/>
                        </a:rPr>
                        <a:t> et al. 2018</a:t>
                      </a:r>
                      <a:endParaRPr lang="en-US" sz="2200" b="0" i="0" dirty="0">
                        <a:latin typeface="+mj-lt"/>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3D-Cycle Consistency Constraint</a:t>
                      </a:r>
                      <a:endParaRPr lang="en-GB" sz="2200" b="0" i="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dirty="0">
                          <a:effectLst/>
                          <a:latin typeface="+mj-lt"/>
                          <a:ea typeface="Calibri" panose="020F0502020204030204" pitchFamily="34" charset="0"/>
                        </a:rPr>
                        <a:t>The network implicitly learns to form input video</a:t>
                      </a:r>
                      <a:r>
                        <a:rPr lang="en-US" sz="2200" kern="1200" dirty="0">
                          <a:effectLst/>
                          <a:latin typeface="+mj-lt"/>
                        </a:rPr>
                        <a:t>.</a:t>
                      </a:r>
                    </a:p>
                  </a:txBody>
                  <a:tcPr marL="91437" marR="91437" marT="45703" marB="45703" anchor="ctr"/>
                </a:tc>
                <a:tc>
                  <a:txBody>
                    <a:bodyPr/>
                    <a:lstStyle/>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Fixed-length video</a:t>
                      </a:r>
                    </a:p>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Not complex enough for temporal learning</a:t>
                      </a:r>
                      <a:r>
                        <a:rPr lang="en-US" sz="1800" kern="1200" dirty="0">
                          <a:solidFill>
                            <a:schemeClr val="tx1"/>
                          </a:solidFill>
                          <a:effectLst/>
                          <a:latin typeface="+mj-lt"/>
                          <a:ea typeface="+mn-ea"/>
                          <a:cs typeface="+mn-cs"/>
                        </a:rPr>
                        <a:t>.</a:t>
                      </a:r>
                      <a:endParaRPr lang="en-US" sz="2200" kern="1200" dirty="0">
                        <a:effectLst/>
                        <a:latin typeface="+mj-lt"/>
                      </a:endParaRPr>
                    </a:p>
                  </a:txBody>
                  <a:tcPr marL="91437" marR="91437" marT="45703" marB="45703" anchor="ctr"/>
                </a:tc>
                <a:extLst>
                  <a:ext uri="{0D108BD9-81ED-4DB2-BD59-A6C34878D82A}">
                    <a16:rowId xmlns:a16="http://schemas.microsoft.com/office/drawing/2014/main" val="10002"/>
                  </a:ext>
                </a:extLst>
              </a:tr>
              <a:tr h="1619383">
                <a:tc>
                  <a:txBody>
                    <a:bodyPr/>
                    <a:lstStyle/>
                    <a:p>
                      <a:r>
                        <a:rPr lang="en-US" sz="2200" kern="1200" dirty="0">
                          <a:solidFill>
                            <a:schemeClr val="tx1"/>
                          </a:solidFill>
                          <a:effectLst/>
                          <a:latin typeface="+mj-lt"/>
                          <a:ea typeface="+mn-ea"/>
                          <a:cs typeface="+mn-cs"/>
                        </a:rPr>
                        <a:t>Wei et al. 2018</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rPr>
                        <a:t>Cycle Consistency</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RNN based Discriminator.</a:t>
                      </a:r>
                      <a:endParaRPr lang="en-GB"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Temporal residual error minimizer, Optical flow warping</a:t>
                      </a:r>
                      <a:endParaRPr lang="en-US"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Fail in case of fast object motion</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Fixed length video.</a:t>
                      </a: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3EE5D6EE-A631-483E-8C24-7667D34A961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56618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47137EC-B1D5-44A1-B39B-A381CDACF30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1600415036"/>
              </p:ext>
            </p:extLst>
          </p:nvPr>
        </p:nvGraphicFramePr>
        <p:xfrm>
          <a:off x="200722" y="868177"/>
          <a:ext cx="11753385" cy="5415841"/>
        </p:xfrm>
        <a:graphic>
          <a:graphicData uri="http://schemas.openxmlformats.org/drawingml/2006/table">
            <a:tbl>
              <a:tblPr firstRow="1" bandRow="1">
                <a:tableStyleId>{0E3FDE45-AF77-4B5C-9715-49D594BDF05E}</a:tableStyleId>
              </a:tblPr>
              <a:tblGrid>
                <a:gridCol w="2712138">
                  <a:extLst>
                    <a:ext uri="{9D8B030D-6E8A-4147-A177-3AD203B41FA5}">
                      <a16:colId xmlns:a16="http://schemas.microsoft.com/office/drawing/2014/main" val="20000"/>
                    </a:ext>
                  </a:extLst>
                </a:gridCol>
                <a:gridCol w="3058314">
                  <a:extLst>
                    <a:ext uri="{9D8B030D-6E8A-4147-A177-3AD203B41FA5}">
                      <a16:colId xmlns:a16="http://schemas.microsoft.com/office/drawing/2014/main" val="20001"/>
                    </a:ext>
                  </a:extLst>
                </a:gridCol>
                <a:gridCol w="3374136">
                  <a:extLst>
                    <a:ext uri="{9D8B030D-6E8A-4147-A177-3AD203B41FA5}">
                      <a16:colId xmlns:a16="http://schemas.microsoft.com/office/drawing/2014/main" val="20002"/>
                    </a:ext>
                  </a:extLst>
                </a:gridCol>
                <a:gridCol w="2608797">
                  <a:extLst>
                    <a:ext uri="{9D8B030D-6E8A-4147-A177-3AD203B41FA5}">
                      <a16:colId xmlns:a16="http://schemas.microsoft.com/office/drawing/2014/main" val="20003"/>
                    </a:ext>
                  </a:extLst>
                </a:gridCol>
              </a:tblGrid>
              <a:tr h="500776">
                <a:tc>
                  <a:txBody>
                    <a:bodyPr/>
                    <a:lstStyle/>
                    <a:p>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kern="1200" dirty="0">
                          <a:solidFill>
                            <a:schemeClr val="tx1"/>
                          </a:solidFill>
                          <a:effectLst/>
                          <a:latin typeface="+mn-lt"/>
                          <a:ea typeface="+mn-ea"/>
                          <a:cs typeface="+mn-cs"/>
                        </a:rPr>
                        <a:t>Temporal modeling</a:t>
                      </a:r>
                      <a:r>
                        <a:rPr lang="en-US" sz="2800" dirty="0"/>
                        <a:t> </a:t>
                      </a:r>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396648">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Helvetica" panose="020B0604020202020204" pitchFamily="34" charset="0"/>
                        </a:rPr>
                        <a:t>Chen et al. 2019</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GAN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translator-based motion cycle consistency</a:t>
                      </a:r>
                      <a:r>
                        <a:rPr lang="en-US" sz="2200" kern="1200" dirty="0">
                          <a:solidFill>
                            <a:schemeClr val="tx1"/>
                          </a:solidFill>
                          <a:effectLst/>
                          <a:latin typeface="+mj-lt"/>
                          <a:ea typeface="+mn-ea"/>
                          <a:cs typeface="Helvetica" panose="020B0604020202020204" pitchFamily="34" charset="0"/>
                        </a:rPr>
                        <a:t>.</a:t>
                      </a:r>
                      <a:endParaRPr lang="en-GB"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 network</a:t>
                      </a:r>
                      <a:endParaRPr lang="en-US" sz="2200" kern="1200" dirty="0">
                        <a:effectLst/>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No content translation</a:t>
                      </a:r>
                      <a:r>
                        <a:rPr lang="en-US" sz="2200" kern="1200" dirty="0">
                          <a:solidFill>
                            <a:schemeClr val="tx1"/>
                          </a:solidFill>
                          <a:effectLst/>
                          <a:latin typeface="+mj-lt"/>
                          <a:ea typeface="+mn-ea"/>
                          <a:cs typeface="Helvetica" panose="020B0604020202020204" pitchFamily="34" charset="0"/>
                        </a:rPr>
                        <a: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1"/>
                  </a:ext>
                </a:extLst>
              </a:tr>
              <a:tr h="1396648">
                <a:tc>
                  <a:txBody>
                    <a:bodyPr/>
                    <a:lstStyle/>
                    <a:p>
                      <a:r>
                        <a:rPr lang="en-US" sz="2200" kern="1200" dirty="0">
                          <a:solidFill>
                            <a:schemeClr val="tx1"/>
                          </a:solidFill>
                          <a:effectLst/>
                          <a:latin typeface="+mj-lt"/>
                          <a:ea typeface="+mn-ea"/>
                          <a:cs typeface="Helvetica" panose="020B0604020202020204" pitchFamily="34" charset="0"/>
                        </a:rPr>
                        <a:t>Bansal et al. 2018</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Recurrent </a:t>
                      </a:r>
                      <a:r>
                        <a:rPr lang="en-GB" sz="2200" kern="1200" dirty="0">
                          <a:effectLst/>
                          <a:latin typeface="+mj-lt"/>
                          <a:cs typeface="Helvetica" panose="020B0604020202020204" pitchFamily="34" charset="0"/>
                        </a:rPr>
                        <a:t>Temporal predictor </a:t>
                      </a:r>
                    </a:p>
                    <a:p>
                      <a:pPr marL="457200" indent="-457200">
                        <a:buFont typeface="Arial" panose="020B0604020202020204" pitchFamily="34" charset="0"/>
                        <a:buChar char="•"/>
                      </a:pPr>
                      <a:r>
                        <a:rPr lang="en-US" sz="2200" kern="1200" dirty="0">
                          <a:solidFill>
                            <a:schemeClr val="tx1"/>
                          </a:solidFill>
                          <a:effectLst/>
                          <a:latin typeface="+mj-lt"/>
                          <a:ea typeface="+mn-ea"/>
                          <a:cs typeface="+mn-cs"/>
                        </a:rPr>
                        <a:t>Cycle-GAN</a:t>
                      </a: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Next frame prediction.</a:t>
                      </a:r>
                    </a:p>
                  </a:txBody>
                  <a:tcPr marL="91437" marR="91437" marT="45703" marB="45703" anchor="ctr"/>
                </a:tc>
                <a:tc>
                  <a:txBody>
                    <a:bodyPr/>
                    <a:lstStyle/>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No content translation.</a:t>
                      </a:r>
                    </a:p>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Temporal predictor error </a:t>
                      </a:r>
                      <a:endParaRPr lang="en-US" sz="2200" kern="1200" dirty="0">
                        <a:effectLst/>
                        <a:latin typeface="+mj-lt"/>
                        <a:cs typeface="Helvetica" panose="020B0604020202020204" pitchFamily="34" charset="0"/>
                      </a:endParaRPr>
                    </a:p>
                  </a:txBody>
                  <a:tcPr marL="91437" marR="91437" marT="45703" marB="45703" anchor="ctr"/>
                </a:tc>
                <a:extLst>
                  <a:ext uri="{0D108BD9-81ED-4DB2-BD59-A6C34878D82A}">
                    <a16:rowId xmlns:a16="http://schemas.microsoft.com/office/drawing/2014/main" val="10002"/>
                  </a:ext>
                </a:extLst>
              </a:tr>
              <a:tr h="2032663">
                <a:tc>
                  <a:txBody>
                    <a:bodyPr/>
                    <a:lstStyle/>
                    <a:p>
                      <a:r>
                        <a:rPr lang="en-US" sz="2200" kern="1200" dirty="0">
                          <a:solidFill>
                            <a:schemeClr val="dk1"/>
                          </a:solidFill>
                          <a:effectLst/>
                          <a:latin typeface="+mj-lt"/>
                          <a:ea typeface="+mn-ea"/>
                          <a:cs typeface="Helvetica" panose="020B0604020202020204" pitchFamily="34" charset="0"/>
                        </a:rPr>
                        <a:t>Park et al. 2019</a:t>
                      </a: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cs typeface="Helvetica" panose="020B0604020202020204" pitchFamily="34" charset="0"/>
                        </a:rPr>
                        <a:t>Cycle Consistency</a:t>
                      </a:r>
                      <a:r>
                        <a:rPr lang="en-GB" sz="2200" dirty="0">
                          <a:latin typeface="+mj-lt"/>
                          <a:cs typeface="Helvetica" panose="020B0604020202020204" pitchFamily="34" charset="0"/>
                        </a:rPr>
                        <a:t>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Flow estimator network</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Consistency warping network</a:t>
                      </a:r>
                      <a:endParaRPr lang="en-GB"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Bidirectional mapping </a:t>
                      </a:r>
                      <a:endParaRPr lang="en-US"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Input domain videos shall have very similar content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5F832CC7-6631-4312-9E41-25466ADAF93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889200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a:xfrm>
            <a:off x="1541888" y="1247467"/>
            <a:ext cx="4079023" cy="833437"/>
          </a:xfrm>
        </p:spPr>
        <p:txBody>
          <a:bodyPr/>
          <a:lstStyle/>
          <a:p>
            <a:r>
              <a:rPr lang="en-US" dirty="0"/>
              <a:t>Scope</a:t>
            </a:r>
          </a:p>
        </p:txBody>
      </p:sp>
      <p:sp useBgFill="1">
        <p:nvSpPr>
          <p:cNvPr id="12" name="Text Placeholder 11">
            <a:extLst>
              <a:ext uri="{FF2B5EF4-FFF2-40B4-BE49-F238E27FC236}">
                <a16:creationId xmlns:a16="http://schemas.microsoft.com/office/drawing/2014/main" id="{F229D55C-821D-47DA-9A7F-6446845B31F1}"/>
              </a:ext>
            </a:extLst>
          </p:cNvPr>
          <p:cNvSpPr>
            <a:spLocks noGrp="1"/>
          </p:cNvSpPr>
          <p:nvPr>
            <p:ph sz="half" idx="1"/>
          </p:nvPr>
        </p:nvSpPr>
        <p:spPr>
          <a:xfrm>
            <a:off x="838200" y="2080905"/>
            <a:ext cx="5181600" cy="4096058"/>
          </a:xfrm>
        </p:spPr>
        <p:txBody>
          <a:bodyPr/>
          <a:lstStyle/>
          <a:p>
            <a:pPr lvl="0"/>
            <a:r>
              <a:rPr lang="en-US" dirty="0"/>
              <a:t>Translate a given domain video to another domain.</a:t>
            </a:r>
          </a:p>
          <a:p>
            <a:pPr lvl="0"/>
            <a:r>
              <a:rPr lang="en-US" dirty="0"/>
              <a:t>Add learning constraints to Cycle-GAN and the ReCycle-GAN network.</a:t>
            </a:r>
          </a:p>
          <a:p>
            <a:pPr lvl="0"/>
            <a:r>
              <a:rPr lang="en-US" dirty="0"/>
              <a:t>Blend spatial-temporal information.</a:t>
            </a:r>
            <a:endParaRPr lang="en-US" sz="2200" dirty="0"/>
          </a:p>
        </p:txBody>
      </p:sp>
      <p:sp>
        <p:nvSpPr>
          <p:cNvPr id="4" name="Content Placeholder 3">
            <a:extLst>
              <a:ext uri="{FF2B5EF4-FFF2-40B4-BE49-F238E27FC236}">
                <a16:creationId xmlns:a16="http://schemas.microsoft.com/office/drawing/2014/main" id="{4B59E1E2-9FA3-4BC1-93F0-EEAE118DB86D}"/>
              </a:ext>
            </a:extLst>
          </p:cNvPr>
          <p:cNvSpPr>
            <a:spLocks noGrp="1"/>
          </p:cNvSpPr>
          <p:nvPr>
            <p:ph sz="half" idx="2"/>
          </p:nvPr>
        </p:nvSpPr>
        <p:spPr>
          <a:xfrm>
            <a:off x="6172200" y="2080905"/>
            <a:ext cx="5181600" cy="4096058"/>
          </a:xfrm>
        </p:spPr>
        <p:txBody>
          <a:bodyPr/>
          <a:lstStyle/>
          <a:p>
            <a:pPr lvl="0"/>
            <a:r>
              <a:rPr lang="en-US" dirty="0"/>
              <a:t>One to many video-to-video translations </a:t>
            </a:r>
          </a:p>
          <a:p>
            <a:pPr lvl="0"/>
            <a:r>
              <a:rPr lang="en-US" dirty="0"/>
              <a:t>The video does not zoom in or out throughout the whole process.</a:t>
            </a:r>
          </a:p>
          <a:p>
            <a:pPr lvl="0"/>
            <a:r>
              <a:rPr lang="en-US" dirty="0"/>
              <a:t>This work does not consider the object occlusion problem.</a:t>
            </a:r>
          </a:p>
          <a:p>
            <a:endParaRPr lang="en-US"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0F6EB6-599B-4CEA-958D-E9FE66525B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Scope and Limitation</a:t>
            </a:r>
            <a:r>
              <a:rPr lang="zh-CN" altLang="en-US" dirty="0"/>
              <a:t>
</a:t>
            </a:r>
          </a:p>
        </p:txBody>
      </p:sp>
      <p:sp>
        <p:nvSpPr>
          <p:cNvPr id="10" name="Title 2">
            <a:extLst>
              <a:ext uri="{FF2B5EF4-FFF2-40B4-BE49-F238E27FC236}">
                <a16:creationId xmlns:a16="http://schemas.microsoft.com/office/drawing/2014/main" id="{72EAC55F-2686-43B6-A36A-712DD6A57A51}"/>
              </a:ext>
            </a:extLst>
          </p:cNvPr>
          <p:cNvSpPr txBox="1">
            <a:spLocks/>
          </p:cNvSpPr>
          <p:nvPr/>
        </p:nvSpPr>
        <p:spPr>
          <a:xfrm>
            <a:off x="6283713" y="1247468"/>
            <a:ext cx="4079023" cy="833437"/>
          </a:xfrm>
          <a:prstGeom prst="rect">
            <a:avLst/>
          </a:prstGeom>
          <a:noFill/>
          <a:ln w="9525">
            <a:noFill/>
          </a:ln>
        </p:spPr>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solidFill>
                  <a:srgbClr val="000000"/>
                </a:solidFill>
                <a:cs typeface="Helvetica" panose="020B0604020202020204" pitchFamily="34" charset="0"/>
              </a:rPr>
              <a:t>Limitation</a:t>
            </a:r>
            <a:endParaRPr lang="en-US" dirty="0"/>
          </a:p>
        </p:txBody>
      </p:sp>
      <p:pic>
        <p:nvPicPr>
          <p:cNvPr id="11" name="Picture 10" descr="Logo.png">
            <a:extLst>
              <a:ext uri="{FF2B5EF4-FFF2-40B4-BE49-F238E27FC236}">
                <a16:creationId xmlns:a16="http://schemas.microsoft.com/office/drawing/2014/main" id="{9AF1FBE2-D323-4E2D-AA4D-1161BFE0714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720662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p:txBody>
          <a:bodyPr/>
          <a:lstStyle/>
          <a:p>
            <a:r>
              <a:rPr lang="en-US" dirty="0"/>
              <a:t>Datasets</a:t>
            </a:r>
          </a:p>
        </p:txBody>
      </p:sp>
      <p:sp>
        <p:nvSpPr>
          <p:cNvPr id="14" name="Content Placeholder 13">
            <a:extLst>
              <a:ext uri="{FF2B5EF4-FFF2-40B4-BE49-F238E27FC236}">
                <a16:creationId xmlns:a16="http://schemas.microsoft.com/office/drawing/2014/main" id="{1BE4DA5F-6FEE-41A0-A60B-833B9C8372C4}"/>
              </a:ext>
            </a:extLst>
          </p:cNvPr>
          <p:cNvSpPr>
            <a:spLocks noGrp="1"/>
          </p:cNvSpPr>
          <p:nvPr>
            <p:ph idx="1"/>
          </p:nvPr>
        </p:nvSpPr>
        <p:spPr>
          <a:xfrm>
            <a:off x="838200" y="1444626"/>
            <a:ext cx="10591800" cy="4732338"/>
          </a:xfrm>
        </p:spPr>
        <p:txBody>
          <a:bodyPr/>
          <a:lstStyle/>
          <a:p>
            <a:pPr>
              <a:buFont typeface="Calibri" panose="020F0502020204030204" pitchFamily="34" charset="0"/>
              <a:buChar char="»"/>
            </a:pPr>
            <a:r>
              <a:rPr lang="en-US" dirty="0"/>
              <a:t>Obama-trump</a:t>
            </a:r>
          </a:p>
          <a:p>
            <a:pPr>
              <a:buFont typeface="Calibri" panose="020F0502020204030204" pitchFamily="34" charset="0"/>
              <a:buChar char="»"/>
            </a:pPr>
            <a:r>
              <a:rPr lang="en-US" dirty="0"/>
              <a:t>Viper dataset and</a:t>
            </a:r>
          </a:p>
          <a:p>
            <a:pPr>
              <a:buFont typeface="Calibri" panose="020F0502020204030204" pitchFamily="34" charset="0"/>
              <a:buChar char="»"/>
            </a:pPr>
            <a:r>
              <a:rPr lang="en-US" dirty="0"/>
              <a:t>Flowers are used for both training and testing stages as used in ReCycle GAN work.</a:t>
            </a:r>
          </a:p>
          <a:p>
            <a:pPr>
              <a:buFont typeface="Calibri" panose="020F0502020204030204" pitchFamily="34" charset="0"/>
              <a:buChar char="»"/>
            </a:pPr>
            <a:r>
              <a:rPr lang="en-US" dirty="0" err="1"/>
              <a:t>Adiss</a:t>
            </a:r>
            <a:r>
              <a:rPr lang="en-US" dirty="0"/>
              <a:t>( </a:t>
            </a:r>
            <a:r>
              <a:rPr lang="am-ET" dirty="0"/>
              <a:t>አዲስ) </a:t>
            </a:r>
            <a:r>
              <a:rPr lang="en-US" dirty="0"/>
              <a:t>- Prime minister Abiy Ahmed and </a:t>
            </a:r>
            <a:r>
              <a:rPr lang="en-US" dirty="0" err="1"/>
              <a:t>Debretsion</a:t>
            </a:r>
            <a:r>
              <a:rPr lang="en-US" dirty="0"/>
              <a:t> </a:t>
            </a:r>
            <a:r>
              <a:rPr lang="en-US" dirty="0" err="1"/>
              <a:t>Gebremichael</a:t>
            </a:r>
            <a:r>
              <a:rPr lang="en-US" dirty="0"/>
              <a:t> </a:t>
            </a:r>
          </a:p>
          <a:p>
            <a:pPr lvl="1"/>
            <a:r>
              <a:rPr lang="en-US" dirty="0"/>
              <a:t>3-minute video from the internet has been used.</a:t>
            </a:r>
          </a:p>
          <a:p>
            <a:pPr lvl="1"/>
            <a:r>
              <a:rPr lang="en-US" dirty="0"/>
              <a:t>5000 images and the frame size is 256 x 256.</a:t>
            </a:r>
            <a:endParaRPr lang="am-ET"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29F9E13-C7F5-46D3-AC3F-F8CA3F04758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a:t>
            </a:r>
            <a:r>
              <a:rPr lang="zh-CN" altLang="en-US" dirty="0"/>
              <a:t>
</a:t>
            </a:r>
          </a:p>
        </p:txBody>
      </p:sp>
      <p:pic>
        <p:nvPicPr>
          <p:cNvPr id="9" name="Picture 8" descr="Logo.png">
            <a:extLst>
              <a:ext uri="{FF2B5EF4-FFF2-40B4-BE49-F238E27FC236}">
                <a16:creationId xmlns:a16="http://schemas.microsoft.com/office/drawing/2014/main" id="{18084243-DB2B-4C34-B050-54A530A7A8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33506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7117011-E26D-4C8D-A8BE-6CE502FB1D3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887DA4F7-4423-4F43-A655-595A56EFA618}"/>
              </a:ext>
            </a:extLst>
          </p:cNvPr>
          <p:cNvPicPr>
            <a:picLocks noChangeAspect="1"/>
          </p:cNvPicPr>
          <p:nvPr/>
        </p:nvPicPr>
        <p:blipFill>
          <a:blip r:embed="rId3"/>
          <a:stretch>
            <a:fillRect/>
          </a:stretch>
        </p:blipFill>
        <p:spPr>
          <a:xfrm>
            <a:off x="947947" y="810771"/>
            <a:ext cx="4667535" cy="5455885"/>
          </a:xfrm>
          <a:prstGeom prst="rect">
            <a:avLst/>
          </a:prstGeom>
        </p:spPr>
      </p:pic>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Dataset Sample</a:t>
            </a:r>
            <a:r>
              <a:rPr lang="zh-CN" altLang="en-US" dirty="0"/>
              <a:t>
</a:t>
            </a:r>
          </a:p>
        </p:txBody>
      </p:sp>
      <p:pic>
        <p:nvPicPr>
          <p:cNvPr id="11" name="Picture 10">
            <a:extLst>
              <a:ext uri="{FF2B5EF4-FFF2-40B4-BE49-F238E27FC236}">
                <a16:creationId xmlns:a16="http://schemas.microsoft.com/office/drawing/2014/main" id="{B9FF66B4-F08B-4E71-A255-9839261CDB5A}"/>
              </a:ext>
            </a:extLst>
          </p:cNvPr>
          <p:cNvPicPr>
            <a:picLocks noChangeAspect="1"/>
          </p:cNvPicPr>
          <p:nvPr/>
        </p:nvPicPr>
        <p:blipFill>
          <a:blip r:embed="rId5"/>
          <a:stretch>
            <a:fillRect/>
          </a:stretch>
        </p:blipFill>
        <p:spPr>
          <a:xfrm>
            <a:off x="5670355" y="1936095"/>
            <a:ext cx="5628571" cy="2857143"/>
          </a:xfrm>
          <a:prstGeom prst="rect">
            <a:avLst/>
          </a:prstGeom>
        </p:spPr>
      </p:pic>
      <p:sp>
        <p:nvSpPr>
          <p:cNvPr id="12" name="TextBox 11">
            <a:extLst>
              <a:ext uri="{FF2B5EF4-FFF2-40B4-BE49-F238E27FC236}">
                <a16:creationId xmlns:a16="http://schemas.microsoft.com/office/drawing/2014/main" id="{7C2BE4A7-EBC0-4E80-95C9-EA149383927A}"/>
              </a:ext>
            </a:extLst>
          </p:cNvPr>
          <p:cNvSpPr txBox="1"/>
          <p:nvPr/>
        </p:nvSpPr>
        <p:spPr>
          <a:xfrm>
            <a:off x="6943589" y="1525885"/>
            <a:ext cx="3252134"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Viper dataset sample</a:t>
            </a:r>
            <a:r>
              <a:rPr lang="en-US" sz="1800" b="0" cap="none" dirty="0">
                <a:latin typeface="Helvetica" panose="020B0604020202020204" pitchFamily="34" charset="0"/>
                <a:cs typeface="Helvetica" panose="020B0604020202020204" pitchFamily="34" charset="0"/>
              </a:rPr>
              <a:t> </a:t>
            </a:r>
            <a:endParaRPr lang="en-US" dirty="0"/>
          </a:p>
        </p:txBody>
      </p:sp>
      <p:sp>
        <p:nvSpPr>
          <p:cNvPr id="13" name="TextBox 12">
            <a:extLst>
              <a:ext uri="{FF2B5EF4-FFF2-40B4-BE49-F238E27FC236}">
                <a16:creationId xmlns:a16="http://schemas.microsoft.com/office/drawing/2014/main" id="{0AF03C88-8544-4048-8E90-6101C09189DC}"/>
              </a:ext>
            </a:extLst>
          </p:cNvPr>
          <p:cNvSpPr txBox="1"/>
          <p:nvPr/>
        </p:nvSpPr>
        <p:spPr>
          <a:xfrm rot="16200000">
            <a:off x="-1110192" y="3198167"/>
            <a:ext cx="3781277"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Training dataset sample</a:t>
            </a:r>
            <a:r>
              <a:rPr lang="en-US" sz="1800" b="0" cap="none" dirty="0">
                <a:latin typeface="Helvetica" panose="020B0604020202020204" pitchFamily="34" charset="0"/>
                <a:cs typeface="Helvetica" panose="020B0604020202020204" pitchFamily="34" charset="0"/>
              </a:rPr>
              <a:t> </a:t>
            </a:r>
            <a:endParaRPr lang="en-US" dirty="0"/>
          </a:p>
        </p:txBody>
      </p:sp>
    </p:spTree>
    <p:extLst>
      <p:ext uri="{BB962C8B-B14F-4D97-AF65-F5344CB8AC3E}">
        <p14:creationId xmlns:p14="http://schemas.microsoft.com/office/powerpoint/2010/main" val="2480588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sz="2800" b="1" i="1" dirty="0"/>
              <a:t>Baselines:</a:t>
            </a:r>
            <a:r>
              <a:rPr lang="en-US" dirty="0"/>
              <a:t> To validate this study model effectiveness, the implemented model is equated with </a:t>
            </a:r>
          </a:p>
          <a:p>
            <a:pPr lvl="1"/>
            <a:r>
              <a:rPr lang="en-US" dirty="0"/>
              <a:t>Cycle GAN </a:t>
            </a:r>
          </a:p>
          <a:p>
            <a:pPr lvl="1"/>
            <a:r>
              <a:rPr lang="en-US" dirty="0"/>
              <a:t>ReCycle GAN</a:t>
            </a:r>
          </a:p>
          <a:p>
            <a:pPr>
              <a:buFont typeface="Calibri" panose="020F0502020204030204" pitchFamily="34" charset="0"/>
              <a:buChar char="»"/>
            </a:pPr>
            <a:r>
              <a:rPr lang="en-US" sz="2800" b="1" i="1" dirty="0"/>
              <a:t>Temporal Discriminator Network:</a:t>
            </a:r>
            <a:r>
              <a:rPr lang="en-US" sz="2800" dirty="0"/>
              <a:t> </a:t>
            </a:r>
            <a:r>
              <a:rPr lang="en-US" dirty="0"/>
              <a:t>An ablation study has been conducted to decide the number of frames the discriminator network should consider.</a:t>
            </a:r>
            <a:endParaRPr lang="en-US" sz="2800" dirty="0"/>
          </a:p>
          <a:p>
            <a:pPr>
              <a:buFont typeface="Calibri" panose="020F0502020204030204" pitchFamily="34" charset="0"/>
              <a:buChar char="»"/>
            </a:pPr>
            <a:r>
              <a:rPr lang="en-US" sz="2800" b="1" i="1" dirty="0"/>
              <a:t>Feature Extraction Network</a:t>
            </a:r>
            <a:r>
              <a:rPr lang="en-US" sz="2800" b="1" dirty="0"/>
              <a:t>: </a:t>
            </a:r>
            <a:r>
              <a:rPr lang="en-US" dirty="0"/>
              <a:t>Tan et al. 2019 </a:t>
            </a:r>
            <a:r>
              <a:rPr lang="en-US" dirty="0" err="1"/>
              <a:t>EfficientNet</a:t>
            </a:r>
            <a:r>
              <a:rPr lang="en-US" dirty="0"/>
              <a:t>–B7 </a:t>
            </a:r>
          </a:p>
          <a:p>
            <a:pPr lvl="1"/>
            <a:r>
              <a:rPr lang="en-US" dirty="0"/>
              <a:t>Small parameters</a:t>
            </a:r>
          </a:p>
          <a:p>
            <a:pPr lvl="1"/>
            <a:r>
              <a:rPr lang="en-US" dirty="0"/>
              <a:t>Better accuracy</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A75F0FF-F478-4031-ACEF-B0BDF4F332E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402393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1787331-97D8-48EE-AA6C-58CD4EDC045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pic>
        <p:nvPicPr>
          <p:cNvPr id="2" name="Picture 1">
            <a:extLst>
              <a:ext uri="{FF2B5EF4-FFF2-40B4-BE49-F238E27FC236}">
                <a16:creationId xmlns:a16="http://schemas.microsoft.com/office/drawing/2014/main" id="{07FA95A0-DD99-4BD5-A78F-CFAB25D5E99D}"/>
              </a:ext>
            </a:extLst>
          </p:cNvPr>
          <p:cNvPicPr>
            <a:picLocks noChangeAspect="1"/>
          </p:cNvPicPr>
          <p:nvPr/>
        </p:nvPicPr>
        <p:blipFill>
          <a:blip r:embed="rId4"/>
          <a:stretch>
            <a:fillRect/>
          </a:stretch>
        </p:blipFill>
        <p:spPr>
          <a:xfrm>
            <a:off x="3006146" y="647067"/>
            <a:ext cx="6884558" cy="5619590"/>
          </a:xfrm>
          <a:prstGeom prst="rect">
            <a:avLst/>
          </a:prstGeom>
        </p:spPr>
      </p:pic>
    </p:spTree>
    <p:extLst>
      <p:ext uri="{BB962C8B-B14F-4D97-AF65-F5344CB8AC3E}">
        <p14:creationId xmlns:p14="http://schemas.microsoft.com/office/powerpoint/2010/main" val="637258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Evaluation Methods</a:t>
            </a:r>
            <a:endParaRPr lang="en-US" dirty="0"/>
          </a:p>
        </p:txBody>
      </p:sp>
      <p:sp>
        <p:nvSpPr>
          <p:cNvPr id="13" name="Text Placeholder 12">
            <a:extLst>
              <a:ext uri="{FF2B5EF4-FFF2-40B4-BE49-F238E27FC236}">
                <a16:creationId xmlns:a16="http://schemas.microsoft.com/office/drawing/2014/main" id="{E8D653FF-B142-4F12-B395-66CD6F201CEB}"/>
              </a:ext>
            </a:extLst>
          </p:cNvPr>
          <p:cNvSpPr>
            <a:spLocks noGrp="1"/>
          </p:cNvSpPr>
          <p:nvPr>
            <p:ph type="body" idx="1"/>
          </p:nvPr>
        </p:nvSpPr>
        <p:spPr/>
        <p:txBody>
          <a:bodyPr/>
          <a:lstStyle/>
          <a:p>
            <a:pPr algn="ctr"/>
            <a:r>
              <a:rPr lang="en-US" dirty="0"/>
              <a:t>Inception Score </a:t>
            </a:r>
          </a:p>
        </p:txBody>
      </p:sp>
      <p:sp>
        <p:nvSpPr>
          <p:cNvPr id="3" name="Content Placeholder 2">
            <a:extLst>
              <a:ext uri="{FF2B5EF4-FFF2-40B4-BE49-F238E27FC236}">
                <a16:creationId xmlns:a16="http://schemas.microsoft.com/office/drawing/2014/main" id="{F21B2114-FCF9-4C2C-B6F1-BA430007A7BF}"/>
              </a:ext>
            </a:extLst>
          </p:cNvPr>
          <p:cNvSpPr>
            <a:spLocks noGrp="1"/>
          </p:cNvSpPr>
          <p:nvPr>
            <p:ph sz="half" idx="2"/>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variety of the generated images </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quality of the generated images.</a:t>
            </a:r>
          </a:p>
        </p:txBody>
      </p:sp>
      <p:sp>
        <p:nvSpPr>
          <p:cNvPr id="14" name="Text Placeholder 13">
            <a:extLst>
              <a:ext uri="{FF2B5EF4-FFF2-40B4-BE49-F238E27FC236}">
                <a16:creationId xmlns:a16="http://schemas.microsoft.com/office/drawing/2014/main" id="{C30A244C-207C-458B-ABB5-60ACDED10692}"/>
              </a:ext>
            </a:extLst>
          </p:cNvPr>
          <p:cNvSpPr>
            <a:spLocks noGrp="1"/>
          </p:cNvSpPr>
          <p:nvPr>
            <p:ph type="body" sz="quarter" idx="3"/>
          </p:nvPr>
        </p:nvSpPr>
        <p:spPr/>
        <p:txBody>
          <a:bodyPr/>
          <a:lstStyle/>
          <a:p>
            <a:pPr algn="ctr"/>
            <a:r>
              <a:rPr lang="en-US" dirty="0"/>
              <a:t> Human Evaluation Study </a:t>
            </a:r>
          </a:p>
        </p:txBody>
      </p:sp>
      <p:sp>
        <p:nvSpPr>
          <p:cNvPr id="15" name="Content Placeholder 14">
            <a:extLst>
              <a:ext uri="{FF2B5EF4-FFF2-40B4-BE49-F238E27FC236}">
                <a16:creationId xmlns:a16="http://schemas.microsoft.com/office/drawing/2014/main" id="{41EC8632-82AA-42AC-BA24-7C46C2C06B72}"/>
              </a:ext>
            </a:extLst>
          </p:cNvPr>
          <p:cNvSpPr>
            <a:spLocks noGrp="1"/>
          </p:cNvSpPr>
          <p:nvPr>
            <p:ph sz="quarter" idx="4"/>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10 to 15 volunteers per experiment.</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This study use two protocols (P1, P2)</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P1 answer how good the generated video.</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P2 quality of the generated and how realistic the translation is compared to the original input video</a:t>
            </a: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7CA2E1-F4A1-4CE9-A63A-BC84A75F0D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340960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8986AB-C647-4B21-9F5C-C55BE55B10C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2" name="Content Placeholder 31">
                <a:extLst>
                  <a:ext uri="{FF2B5EF4-FFF2-40B4-BE49-F238E27FC236}">
                    <a16:creationId xmlns:a16="http://schemas.microsoft.com/office/drawing/2014/main" id="{AB4AC28E-329A-4B9F-BD93-59C93E8860D2}"/>
                  </a:ext>
                </a:extLst>
              </p:cNvPr>
              <p:cNvSpPr>
                <a:spLocks noGrp="1"/>
              </p:cNvSpPr>
              <p:nvPr>
                <p:ph idx="1"/>
              </p:nvPr>
            </p:nvSpPr>
            <p:spPr>
              <a:xfrm>
                <a:off x="838200" y="1334293"/>
                <a:ext cx="10515600" cy="4189413"/>
              </a:xfrm>
            </p:spPr>
            <p:txBody>
              <a:bodyPr/>
              <a:lstStyle/>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min</m:t>
                            </m:r>
                            <m:r>
                              <a:rPr lang="en-US">
                                <a:latin typeface="Cambria Math" panose="02040503050406030204" pitchFamily="18" charset="0"/>
                              </a:rPr>
                              <m:t> </m:t>
                            </m:r>
                          </m:e>
                        </m:mr>
                        <m:m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e>
                        </m:mr>
                      </m:m>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max</m:t>
                            </m:r>
                            <m:r>
                              <a:rPr lang="en-US">
                                <a:latin typeface="Cambria Math" panose="02040503050406030204" pitchFamily="18" charset="0"/>
                              </a:rPr>
                              <m:t> </m:t>
                            </m:r>
                          </m:e>
                        </m:mr>
                        <m:mr>
                          <m:e>
                            <m:r>
                              <a:rPr lang="en-US" i="1">
                                <a:latin typeface="Cambria Math" panose="02040503050406030204" pitchFamily="18" charset="0"/>
                              </a:rPr>
                              <m:t>𝐷</m:t>
                            </m:r>
                          </m:e>
                        </m:mr>
                      </m:m>
                      <m:r>
                        <a:rPr lang="en-US">
                          <a:latin typeface="Cambria Math" panose="02040503050406030204" pitchFamily="18" charset="0"/>
                        </a:rPr>
                        <m:t> </m:t>
                      </m:r>
                      <m:r>
                        <a:rPr lang="en-US" b="1" i="1">
                          <a:latin typeface="Cambria Math" panose="02040503050406030204" pitchFamily="18" charset="0"/>
                        </a:rPr>
                        <m:t>𝓵</m:t>
                      </m:r>
                      <m:r>
                        <a:rPr lang="en-US" i="1">
                          <a:latin typeface="Cambria Math" panose="02040503050406030204" pitchFamily="18" charset="0"/>
                        </a:rPr>
                        <m:t>𝑎𝑙𝑙</m:t>
                      </m:r>
                      <m:d>
                        <m:dPr>
                          <m:ctrlPr>
                            <a:rPr lang="en-US" i="1">
                              <a:latin typeface="Cambria Math" panose="02040503050406030204" pitchFamily="18" charset="0"/>
                            </a:rPr>
                          </m:ctrlPr>
                        </m:dP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𝒙</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𝒚</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𝐴𝐵</m:t>
                          </m:r>
                        </m:sub>
                      </m:sSub>
                      <m:r>
                        <a:rPr lang="en-US" b="1" i="1">
                          <a:solidFill>
                            <a:srgbClr val="FF0000"/>
                          </a:solidFill>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𝐵𝐴</m:t>
                          </m:r>
                        </m:sub>
                      </m:sSub>
                      <m:r>
                        <a:rPr lang="en-US" b="1" i="1">
                          <a:solidFill>
                            <a:srgbClr val="FF0000"/>
                          </a:solidFill>
                          <a:latin typeface="Cambria Math" panose="02040503050406030204" pitchFamily="18" charset="0"/>
                        </a:rPr>
                        <m:t>)</m:t>
                      </m:r>
                    </m:oMath>
                  </m:oMathPara>
                </a14:m>
                <a:endParaRPr lang="en-US" dirty="0"/>
              </a:p>
            </p:txBody>
          </p:sp>
        </mc:Choice>
        <mc:Fallback xmlns="">
          <p:sp>
            <p:nvSpPr>
              <p:cNvPr id="32" name="Content Placeholder 31">
                <a:extLst>
                  <a:ext uri="{FF2B5EF4-FFF2-40B4-BE49-F238E27FC236}">
                    <a16:creationId xmlns:a16="http://schemas.microsoft.com/office/drawing/2014/main" id="{AB4AC28E-329A-4B9F-BD93-59C93E8860D2}"/>
                  </a:ext>
                </a:extLst>
              </p:cNvPr>
              <p:cNvSpPr>
                <a:spLocks noGrp="1" noRot="1" noChangeAspect="1" noMove="1" noResize="1" noEditPoints="1" noAdjustHandles="1" noChangeArrowheads="1" noChangeShapeType="1" noTextEdit="1"/>
              </p:cNvSpPr>
              <p:nvPr>
                <p:ph idx="1"/>
              </p:nvPr>
            </p:nvSpPr>
            <p:spPr>
              <a:xfrm>
                <a:off x="838200" y="1334293"/>
                <a:ext cx="10515600" cy="4189413"/>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5153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to learn bidirectional mapping in the absence of paired training data.</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207950"/>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836967"/>
                              </a:solidFill>
                              <a:latin typeface="Cambria Math" panose="02040503050406030204" pitchFamily="18" charset="0"/>
                            </a:rPr>
                          </m:ctrlPr>
                        </m:sSubPr>
                        <m:e>
                          <m:m>
                            <m:mPr>
                              <m:plcHide m:val="on"/>
                              <m:mcs>
                                <m:mc>
                                  <m:mcPr>
                                    <m:count m:val="1"/>
                                    <m:mcJc m:val="center"/>
                                  </m:mcPr>
                                </m:mc>
                              </m:mcs>
                              <m:ctrlPr>
                                <a:rPr lang="en-US" i="1">
                                  <a:solidFill>
                                    <a:srgbClr val="836967"/>
                                  </a:solidFill>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r>
                            <a:rPr lang="en-US" i="1">
                              <a:latin typeface="Cambria Math" panose="02040503050406030204" pitchFamily="18" charset="0"/>
                            </a:rPr>
                            <m:t>𝐿</m:t>
                          </m:r>
                        </m:e>
                        <m:sub>
                          <m:r>
                            <a:rPr lang="en-US" i="1">
                              <a:latin typeface="Cambria Math" panose="02040503050406030204" pitchFamily="18" charset="0"/>
                            </a:rPr>
                            <m:t>𝑐𝑦𝑐</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d>
                            <m:dPr>
                              <m:begChr m:val="["/>
                              <m:endChr m:val="]"/>
                              <m:ctrlPr>
                                <a:rPr lang="en-US" i="1">
                                  <a:solidFill>
                                    <a:srgbClr val="836967"/>
                                  </a:solidFill>
                                  <a:latin typeface="Cambria Math" panose="02040503050406030204" pitchFamily="18" charset="0"/>
                                </a:rPr>
                              </m:ctrlPr>
                            </m:d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d>
                                          <m:r>
                                            <a:rPr lang="en-US">
                                              <a:latin typeface="Cambria Math" panose="02040503050406030204" pitchFamily="18" charset="0"/>
                                            </a:rPr>
                                            <m:t>−</m:t>
                                          </m:r>
                                          <m:r>
                                            <a:rPr lang="en-US" i="1">
                                              <a:latin typeface="Cambria Math" panose="02040503050406030204" pitchFamily="18" charset="0"/>
                                            </a:rPr>
                                            <m:t>𝑥</m:t>
                                          </m:r>
                                        </m:e>
                                      </m:d>
                                    </m:e>
                                    <m:sub>
                                      <m:r>
                                        <a:rPr lang="en-US">
                                          <a:latin typeface="Cambria Math" panose="02040503050406030204" pitchFamily="18" charset="0"/>
                                        </a:rPr>
                                        <m:t>1</m:t>
                                      </m:r>
                                    </m:sub>
                                  </m:sSub>
                                </m:e>
                              </m:d>
                              <m:r>
                                <a:rPr lang="en-US">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m:t>
                                                  </m:r>
                                                </m:e>
                                              </m:d>
                                            </m:e>
                                          </m:d>
                                          <m:r>
                                            <a:rPr lang="en-US">
                                              <a:latin typeface="Cambria Math" panose="02040503050406030204" pitchFamily="18" charset="0"/>
                                            </a:rPr>
                                            <m:t>−</m:t>
                                          </m:r>
                                          <m:r>
                                            <a:rPr lang="en-US" i="1">
                                              <a:latin typeface="Cambria Math" panose="02040503050406030204" pitchFamily="18" charset="0"/>
                                            </a:rPr>
                                            <m:t>𝑦</m:t>
                                          </m:r>
                                        </m:e>
                                      </m:d>
                                    </m:e>
                                    <m:sub>
                                      <m:r>
                                        <a:rPr lang="en-US">
                                          <a:latin typeface="Cambria Math" panose="02040503050406030204" pitchFamily="18" charset="0"/>
                                        </a:rPr>
                                        <m:t>1</m:t>
                                      </m:r>
                                    </m:sub>
                                  </m:sSub>
                                </m:e>
                              </m:d>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207950"/>
                <a:ext cx="9545053" cy="764505"/>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BBC6E3F-02FF-4295-B1D9-36EF13E055DC}"/>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71185" y="3053809"/>
            <a:ext cx="2030095" cy="2308628"/>
          </a:xfrm>
          <a:prstGeom prst="rect">
            <a:avLst/>
          </a:prstGeom>
          <a:noFill/>
          <a:ln>
            <a:noFill/>
          </a:ln>
        </p:spPr>
      </p:pic>
      <p:pic>
        <p:nvPicPr>
          <p:cNvPr id="13" name="Picture 12">
            <a:extLst>
              <a:ext uri="{FF2B5EF4-FFF2-40B4-BE49-F238E27FC236}">
                <a16:creationId xmlns:a16="http://schemas.microsoft.com/office/drawing/2014/main" id="{30CE1BDE-FFA0-4BFA-9887-F9E59B22CA08}"/>
              </a:ext>
            </a:extLst>
          </p:cNvPr>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55659" y="3053809"/>
            <a:ext cx="2030094" cy="2308628"/>
          </a:xfrm>
          <a:prstGeom prst="rect">
            <a:avLst/>
          </a:prstGeom>
          <a:noFill/>
          <a:ln>
            <a:noFill/>
          </a:ln>
        </p:spPr>
      </p:pic>
      <p:sp>
        <p:nvSpPr>
          <p:cNvPr id="3" name="Rectangle 2">
            <a:extLst>
              <a:ext uri="{FF2B5EF4-FFF2-40B4-BE49-F238E27FC236}">
                <a16:creationId xmlns:a16="http://schemas.microsoft.com/office/drawing/2014/main" id="{3DA50D6C-B0A4-4FC7-9310-2D67C8983F9E}"/>
              </a:ext>
            </a:extLst>
          </p:cNvPr>
          <p:cNvSpPr/>
          <p:nvPr/>
        </p:nvSpPr>
        <p:spPr>
          <a:xfrm>
            <a:off x="838200" y="5514199"/>
            <a:ext cx="10515600" cy="369332"/>
          </a:xfrm>
          <a:prstGeom prst="rect">
            <a:avLst/>
          </a:prstGeom>
        </p:spPr>
        <p:txBody>
          <a:bodyPr wrap="square">
            <a:spAutoFit/>
          </a:bodyPr>
          <a:lstStyle/>
          <a:p>
            <a:r>
              <a:rPr lang="en-US" dirty="0">
                <a:latin typeface="+mj-lt"/>
                <a:ea typeface="Calibri" panose="020F0502020204030204" pitchFamily="34" charset="0"/>
              </a:rPr>
              <a:t>The loss of the network in this instance would be the difference between “</a:t>
            </a:r>
            <a:r>
              <a:rPr lang="am-ET" dirty="0">
                <a:latin typeface="+mj-lt"/>
                <a:ea typeface="Calibri" panose="020F0502020204030204" pitchFamily="34" charset="0"/>
                <a:cs typeface="Nyala" panose="02000504070300020003" pitchFamily="2" charset="0"/>
              </a:rPr>
              <a:t>ስም</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ይባላል</a:t>
            </a:r>
            <a:r>
              <a:rPr lang="en-US" dirty="0">
                <a:latin typeface="+mj-lt"/>
                <a:ea typeface="Calibri" panose="020F0502020204030204" pitchFamily="34" charset="0"/>
              </a:rPr>
              <a:t>” and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እባላለሁ</a:t>
            </a:r>
            <a:r>
              <a:rPr lang="en-US" dirty="0">
                <a:latin typeface="+mj-lt"/>
                <a:ea typeface="Calibri" panose="020F0502020204030204" pitchFamily="34" charset="0"/>
              </a:rPr>
              <a:t>”.</a:t>
            </a:r>
            <a:endParaRPr lang="en-US" dirty="0">
              <a:latin typeface="+mj-lt"/>
            </a:endParaRPr>
          </a:p>
        </p:txBody>
      </p:sp>
    </p:spTree>
    <p:extLst>
      <p:ext uri="{BB962C8B-B14F-4D97-AF65-F5344CB8AC3E}">
        <p14:creationId xmlns:p14="http://schemas.microsoft.com/office/powerpoint/2010/main" val="370538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1B71-27D6-4046-9775-8D9F22B02585}"/>
              </a:ext>
            </a:extLst>
          </p:cNvPr>
          <p:cNvSpPr>
            <a:spLocks noGrp="1"/>
          </p:cNvSpPr>
          <p:nvPr>
            <p:ph type="ctrTitle"/>
          </p:nvPr>
        </p:nvSpPr>
        <p:spPr/>
        <p:txBody>
          <a:bodyPr/>
          <a:lstStyle/>
          <a:p>
            <a:r>
              <a:rPr lang="en-US" sz="3600"/>
              <a:t>Title: “Temporal Cycle Consistency: </a:t>
            </a:r>
            <a:r>
              <a:rPr lang="en-US" sz="3600" b="0"/>
              <a:t>for a video to video translation</a:t>
            </a:r>
            <a:r>
              <a:rPr lang="en-US" sz="3600"/>
              <a:t>.” </a:t>
            </a:r>
            <a:br>
              <a:rPr lang="en-US" sz="3600"/>
            </a:br>
            <a:r>
              <a:rPr lang="en-US" sz="2800"/>
              <a:t>MSc Thesis presentation.</a:t>
            </a:r>
            <a:endParaRPr lang="en-US" sz="3600"/>
          </a:p>
        </p:txBody>
      </p:sp>
      <p:sp>
        <p:nvSpPr>
          <p:cNvPr id="3" name="Subtitle 2">
            <a:extLst>
              <a:ext uri="{FF2B5EF4-FFF2-40B4-BE49-F238E27FC236}">
                <a16:creationId xmlns:a16="http://schemas.microsoft.com/office/drawing/2014/main" id="{0C6CA278-7F32-4F5C-A03E-DC46EDF17457}"/>
              </a:ext>
            </a:extLst>
          </p:cNvPr>
          <p:cNvSpPr>
            <a:spLocks noGrp="1"/>
          </p:cNvSpPr>
          <p:nvPr>
            <p:ph type="subTitle" idx="1"/>
          </p:nvPr>
        </p:nvSpPr>
        <p:spPr/>
        <p:txBody>
          <a:bodyPr>
            <a:noAutofit/>
          </a:bodyPr>
          <a:lstStyle/>
          <a:p>
            <a:r>
              <a:rPr lang="en-US" sz="2200" b="1"/>
              <a:t>Kirubel Abebe </a:t>
            </a:r>
            <a:r>
              <a:rPr lang="en-US" sz="2200" b="1" err="1"/>
              <a:t>Senbeto</a:t>
            </a:r>
            <a:endParaRPr lang="en-US" sz="2200" b="1"/>
          </a:p>
          <a:p>
            <a:r>
              <a:rPr lang="en-US" sz="2200" b="1"/>
              <a:t>Prof. Yun Koo Chung</a:t>
            </a:r>
          </a:p>
        </p:txBody>
      </p:sp>
      <p:sp>
        <p:nvSpPr>
          <p:cNvPr id="5" name="TextBox 4">
            <a:extLst>
              <a:ext uri="{FF2B5EF4-FFF2-40B4-BE49-F238E27FC236}">
                <a16:creationId xmlns:a16="http://schemas.microsoft.com/office/drawing/2014/main" id="{504755A6-90A2-43EB-AA47-C1888E1D5644}"/>
              </a:ext>
            </a:extLst>
          </p:cNvPr>
          <p:cNvSpPr txBox="1"/>
          <p:nvPr/>
        </p:nvSpPr>
        <p:spPr>
          <a:xfrm>
            <a:off x="1389465" y="1869514"/>
            <a:ext cx="10892620" cy="523220"/>
          </a:xfrm>
          <a:prstGeom prst="rect">
            <a:avLst/>
          </a:prstGeom>
          <a:noFill/>
        </p:spPr>
        <p:txBody>
          <a:bodyPr wrap="square">
            <a:spAutoFit/>
          </a:bodyPr>
          <a:lstStyle/>
          <a:p>
            <a:pPr algn="ctr"/>
            <a:r>
              <a:rPr lang="en-US" sz="2800" b="1"/>
              <a:t>MSc Thesis presentation</a:t>
            </a:r>
          </a:p>
        </p:txBody>
      </p:sp>
      <p:pic>
        <p:nvPicPr>
          <p:cNvPr id="6" name="Picture 5" descr="Logo.png">
            <a:extLst>
              <a:ext uri="{FF2B5EF4-FFF2-40B4-BE49-F238E27FC236}">
                <a16:creationId xmlns:a16="http://schemas.microsoft.com/office/drawing/2014/main" id="{46F4244F-9AB2-435A-8F8B-2B6AFEE070F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712799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Identity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identity loss ensures that the network retains the overall </a:t>
            </a:r>
            <a:r>
              <a:rPr lang="en-US" dirty="0">
                <a:solidFill>
                  <a:srgbClr val="FF0000"/>
                </a:solidFill>
              </a:rPr>
              <a:t>color</a:t>
            </a:r>
            <a:r>
              <a:rPr lang="en-US" dirty="0"/>
              <a:t> </a:t>
            </a:r>
            <a:r>
              <a:rPr lang="en-US" dirty="0">
                <a:solidFill>
                  <a:srgbClr val="FF0000"/>
                </a:solidFill>
              </a:rPr>
              <a:t>structure</a:t>
            </a:r>
            <a:r>
              <a:rPr lang="en-US" dirty="0"/>
              <a:t> of the image.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332654"/>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1</m:t>
                                  </m:r>
                                </m:sub>
                              </m:sSub>
                            </m:e>
                          </m:d>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e>
                                  </m:d>
                                </m:e>
                                <m:sub>
                                  <m:r>
                                    <a:rPr lang="en-US" i="1">
                                      <a:latin typeface="Cambria Math" panose="02040503050406030204" pitchFamily="18" charset="0"/>
                                    </a:rPr>
                                    <m:t>1</m:t>
                                  </m:r>
                                </m:sub>
                              </m:sSub>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332654"/>
                <a:ext cx="9545053"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7478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Recurrent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3268E6F-F987-413D-A599-5F28A80BDBB8}"/>
                  </a:ext>
                </a:extLst>
              </p:cNvPr>
              <p:cNvSpPr/>
              <p:nvPr/>
            </p:nvSpPr>
            <p:spPr>
              <a:xfrm>
                <a:off x="3738784" y="5249486"/>
                <a:ext cx="4714432"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r>
                                <a:rPr lang="en-US" i="1">
                                  <a:latin typeface="Cambria Math" panose="02040503050406030204" pitchFamily="18" charset="0"/>
                                </a:rPr>
                                <m:t>𝑃𝑥</m:t>
                              </m:r>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up>
                                              <m:r>
                                                <a:rPr lang="en-US" i="1">
                                                  <a:latin typeface="Cambria Math" panose="02040503050406030204" pitchFamily="18" charset="0"/>
                                                </a:rPr>
                                                <m:t>𝑡</m:t>
                                              </m:r>
                                            </m:sup>
                                          </m:sSubSup>
                                        </m:e>
                                      </m:d>
                                    </m:e>
                                  </m:d>
                                </m:e>
                                <m:sub>
                                  <m:r>
                                    <a:rPr lang="en-US">
                                      <a:latin typeface="Cambria Math" panose="02040503050406030204" pitchFamily="18" charset="0"/>
                                    </a:rPr>
                                    <m:t>1</m:t>
                                  </m:r>
                                </m:sub>
                              </m:sSub>
                            </m:e>
                          </m:nary>
                        </m:e>
                      </m:func>
                    </m:oMath>
                  </m:oMathPara>
                </a14:m>
                <a:endParaRPr lang="en-US" dirty="0"/>
              </a:p>
            </p:txBody>
          </p:sp>
        </mc:Choice>
        <mc:Fallback xmlns="">
          <p:sp>
            <p:nvSpPr>
              <p:cNvPr id="3" name="Rectangle 2">
                <a:extLst>
                  <a:ext uri="{FF2B5EF4-FFF2-40B4-BE49-F238E27FC236}">
                    <a16:creationId xmlns:a16="http://schemas.microsoft.com/office/drawing/2014/main" id="{43268E6F-F987-413D-A599-5F28A80BDBB8}"/>
                  </a:ext>
                </a:extLst>
              </p:cNvPr>
              <p:cNvSpPr>
                <a:spLocks noRot="1" noChangeAspect="1" noMove="1" noResize="1" noEditPoints="1" noAdjustHandles="1" noChangeArrowheads="1" noChangeShapeType="1" noTextEdit="1"/>
              </p:cNvSpPr>
              <p:nvPr/>
            </p:nvSpPr>
            <p:spPr>
              <a:xfrm>
                <a:off x="3738784" y="5249486"/>
                <a:ext cx="4714432" cy="76450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B07C601-D3EC-4E42-9356-B52989D94EA4}"/>
              </a:ext>
            </a:extLst>
          </p:cNvPr>
          <p:cNvPicPr>
            <a:picLocks noChangeAspect="1"/>
          </p:cNvPicPr>
          <p:nvPr/>
        </p:nvPicPr>
        <p:blipFill>
          <a:blip r:embed="rId5"/>
          <a:stretch>
            <a:fillRect/>
          </a:stretch>
        </p:blipFill>
        <p:spPr>
          <a:xfrm>
            <a:off x="2919379" y="2064400"/>
            <a:ext cx="5818221" cy="3022113"/>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B57D05-E674-42D7-8CB5-C83270F3F2CC}"/>
                  </a:ext>
                </a:extLst>
              </p:cNvPr>
              <p:cNvSpPr/>
              <p:nvPr/>
            </p:nvSpPr>
            <p:spPr>
              <a:xfrm>
                <a:off x="2253235" y="2304534"/>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m:oMathPara>
                </a14:m>
                <a:endParaRPr lang="en-US" dirty="0"/>
              </a:p>
            </p:txBody>
          </p:sp>
        </mc:Choice>
        <mc:Fallback xmlns="">
          <p:sp>
            <p:nvSpPr>
              <p:cNvPr id="11" name="Rectangle 10">
                <a:extLst>
                  <a:ext uri="{FF2B5EF4-FFF2-40B4-BE49-F238E27FC236}">
                    <a16:creationId xmlns:a16="http://schemas.microsoft.com/office/drawing/2014/main" id="{C5B57D05-E674-42D7-8CB5-C83270F3F2CC}"/>
                  </a:ext>
                </a:extLst>
              </p:cNvPr>
              <p:cNvSpPr>
                <a:spLocks noRot="1" noChangeAspect="1" noMove="1" noResize="1" noEditPoints="1" noAdjustHandles="1" noChangeArrowheads="1" noChangeShapeType="1" noTextEdit="1"/>
              </p:cNvSpPr>
              <p:nvPr/>
            </p:nvSpPr>
            <p:spPr>
              <a:xfrm>
                <a:off x="2253235" y="2304534"/>
                <a:ext cx="44653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4231C45-7E7C-4D8A-B7D5-DEE18B1A66D2}"/>
                  </a:ext>
                </a:extLst>
              </p:cNvPr>
              <p:cNvSpPr/>
              <p:nvPr/>
            </p:nvSpPr>
            <p:spPr>
              <a:xfrm>
                <a:off x="2143429" y="3263712"/>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0" smtClean="0">
                              <a:latin typeface="Cambria Math" panose="02040503050406030204" pitchFamily="18" charset="0"/>
                            </a:rPr>
                            <m:t>−</m:t>
                          </m:r>
                          <m:r>
                            <a:rPr lang="en-US">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54231C45-7E7C-4D8A-B7D5-DEE18B1A66D2}"/>
                  </a:ext>
                </a:extLst>
              </p:cNvPr>
              <p:cNvSpPr>
                <a:spLocks noRot="1" noChangeAspect="1" noMove="1" noResize="1" noEditPoints="1" noAdjustHandles="1" noChangeArrowheads="1" noChangeShapeType="1" noTextEdit="1"/>
              </p:cNvSpPr>
              <p:nvPr/>
            </p:nvSpPr>
            <p:spPr>
              <a:xfrm>
                <a:off x="2143429" y="3263712"/>
                <a:ext cx="6661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17B9F74-4F3A-4911-97AE-6C49F4E2A057}"/>
                  </a:ext>
                </a:extLst>
              </p:cNvPr>
              <p:cNvSpPr/>
              <p:nvPr/>
            </p:nvSpPr>
            <p:spPr>
              <a:xfrm>
                <a:off x="8939549" y="2673866"/>
                <a:ext cx="1053045" cy="372025"/>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up>
                        <m:r>
                          <a:rPr lang="en-US" i="1">
                            <a:latin typeface="Cambria Math" panose="02040503050406030204" pitchFamily="18" charset="0"/>
                          </a:rPr>
                          <m:t>𝑡</m:t>
                        </m:r>
                      </m:sup>
                    </m:sSubSup>
                  </m:oMath>
                </a14:m>
                <a:r>
                  <a:rPr lang="en-US" dirty="0"/>
                  <a:t>)</a:t>
                </a:r>
              </a:p>
            </p:txBody>
          </p:sp>
        </mc:Choice>
        <mc:Fallback xmlns="">
          <p:sp>
            <p:nvSpPr>
              <p:cNvPr id="14" name="Rectangle 13">
                <a:extLst>
                  <a:ext uri="{FF2B5EF4-FFF2-40B4-BE49-F238E27FC236}">
                    <a16:creationId xmlns:a16="http://schemas.microsoft.com/office/drawing/2014/main" id="{B17B9F74-4F3A-4911-97AE-6C49F4E2A057}"/>
                  </a:ext>
                </a:extLst>
              </p:cNvPr>
              <p:cNvSpPr>
                <a:spLocks noRot="1" noChangeAspect="1" noMove="1" noResize="1" noEditPoints="1" noAdjustHandles="1" noChangeArrowheads="1" noChangeShapeType="1" noTextEdit="1"/>
              </p:cNvSpPr>
              <p:nvPr/>
            </p:nvSpPr>
            <p:spPr>
              <a:xfrm>
                <a:off x="8939549" y="2673866"/>
                <a:ext cx="1053045" cy="372025"/>
              </a:xfrm>
              <a:prstGeom prst="rect">
                <a:avLst/>
              </a:prstGeom>
              <a:blipFill>
                <a:blip r:embed="rId8"/>
                <a:stretch>
                  <a:fillRect t="-8197" r="-462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C82FF13-3B38-4084-A15B-A2AC1032B3EF}"/>
                  </a:ext>
                </a:extLst>
              </p:cNvPr>
              <p:cNvSpPr/>
              <p:nvPr/>
            </p:nvSpPr>
            <p:spPr>
              <a:xfrm>
                <a:off x="9224466" y="4114446"/>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7C82FF13-3B38-4084-A15B-A2AC1032B3EF}"/>
                  </a:ext>
                </a:extLst>
              </p:cNvPr>
              <p:cNvSpPr>
                <a:spLocks noRot="1" noChangeAspect="1" noMove="1" noResize="1" noEditPoints="1" noAdjustHandles="1" noChangeArrowheads="1" noChangeShapeType="1" noTextEdit="1"/>
              </p:cNvSpPr>
              <p:nvPr/>
            </p:nvSpPr>
            <p:spPr>
              <a:xfrm>
                <a:off x="9224466" y="4114446"/>
                <a:ext cx="666144" cy="369332"/>
              </a:xfrm>
              <a:prstGeom prst="rect">
                <a:avLst/>
              </a:prstGeom>
              <a:blipFill>
                <a:blip r:embed="rId9"/>
                <a:stretch>
                  <a:fillRect/>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ACDB1E0D-D8B4-4D84-A88E-C20306D86986}"/>
              </a:ext>
            </a:extLst>
          </p:cNvPr>
          <p:cNvSpPr/>
          <p:nvPr/>
        </p:nvSpPr>
        <p:spPr>
          <a:xfrm>
            <a:off x="9912837" y="2613689"/>
            <a:ext cx="430889" cy="19235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131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8D27C3D-692A-4383-9118-222EFBCC57AA}"/>
                  </a:ext>
                </a:extLst>
              </p:cNvPr>
              <p:cNvSpPr/>
              <p:nvPr/>
            </p:nvSpPr>
            <p:spPr>
              <a:xfrm>
                <a:off x="1619250" y="2283197"/>
                <a:ext cx="7607300"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r>
                                  <a:rPr lang="en-US">
                                    <a:latin typeface="Cambria Math" panose="02040503050406030204" pitchFamily="18" charset="0"/>
                                  </a:rPr>
                                  <m:t>,</m:t>
                                </m:r>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𝑥</m:t>
                                  </m:r>
                                </m:sub>
                              </m:sSub>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smtClean="0">
                                                  <a:solidFill>
                                                    <a:srgbClr val="FF0000"/>
                                                  </a:solidFill>
                                                  <a:latin typeface="Cambria Math" panose="02040503050406030204" pitchFamily="18" charset="0"/>
                                                </a:rPr>
                                                <m:t>𝑃</m:t>
                                              </m:r>
                                            </m:e>
                                            <m:sub>
                                              <m:r>
                                                <a:rPr lang="en-US" i="1" smtClean="0">
                                                  <a:solidFill>
                                                    <a:srgbClr val="FF0000"/>
                                                  </a:solidFill>
                                                  <a:latin typeface="Cambria Math" panose="02040503050406030204" pitchFamily="18" charset="0"/>
                                                </a:rPr>
                                                <m:t>𝑦</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up>
                                              <m:r>
                                                <a:rPr lang="en-US" i="1">
                                                  <a:latin typeface="Cambria Math" panose="02040503050406030204" pitchFamily="18" charset="0"/>
                                                </a:rPr>
                                                <m:t>𝑡</m:t>
                                              </m:r>
                                            </m:sup>
                                          </m:sSubSup>
                                          <m:r>
                                            <a:rPr lang="en-US">
                                              <a:latin typeface="Cambria Math" panose="02040503050406030204" pitchFamily="18" charset="0"/>
                                            </a:rPr>
                                            <m:t>))</m:t>
                                          </m:r>
                                        </m:e>
                                      </m:d>
                                    </m:e>
                                  </m:d>
                                </m:e>
                                <m:sub>
                                  <m:r>
                                    <a:rPr lang="en-US">
                                      <a:latin typeface="Cambria Math" panose="02040503050406030204" pitchFamily="18" charset="0"/>
                                    </a:rPr>
                                    <m:t>1</m:t>
                                  </m:r>
                                </m:sub>
                              </m:sSub>
                            </m:e>
                          </m:nary>
                        </m:e>
                      </m:func>
                    </m:oMath>
                  </m:oMathPara>
                </a14:m>
                <a:endParaRPr lang="en-US" dirty="0"/>
              </a:p>
            </p:txBody>
          </p:sp>
        </mc:Choice>
        <mc:Fallback xmlns="">
          <p:sp>
            <p:nvSpPr>
              <p:cNvPr id="2" name="Rectangle 1">
                <a:extLst>
                  <a:ext uri="{FF2B5EF4-FFF2-40B4-BE49-F238E27FC236}">
                    <a16:creationId xmlns:a16="http://schemas.microsoft.com/office/drawing/2014/main" id="{28D27C3D-692A-4383-9118-222EFBCC57AA}"/>
                  </a:ext>
                </a:extLst>
              </p:cNvPr>
              <p:cNvSpPr>
                <a:spLocks noRot="1" noChangeAspect="1" noMove="1" noResize="1" noEditPoints="1" noAdjustHandles="1" noChangeArrowheads="1" noChangeShapeType="1" noTextEdit="1"/>
              </p:cNvSpPr>
              <p:nvPr/>
            </p:nvSpPr>
            <p:spPr>
              <a:xfrm>
                <a:off x="1619250" y="2283197"/>
                <a:ext cx="7607300"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9751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 </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6CEDE4F-074E-4E31-AEC4-86A6A3495C5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4" name="Connector: Elbow 23">
            <a:extLst>
              <a:ext uri="{FF2B5EF4-FFF2-40B4-BE49-F238E27FC236}">
                <a16:creationId xmlns:a16="http://schemas.microsoft.com/office/drawing/2014/main" id="{76FD615D-301F-48ED-85AC-F30A9BCA57F2}"/>
              </a:ext>
            </a:extLst>
          </p:cNvPr>
          <p:cNvCxnSpPr>
            <a:cxnSpLocks/>
            <a:stCxn id="11" idx="3"/>
            <a:endCxn id="18" idx="1"/>
          </p:cNvCxnSpPr>
          <p:nvPr/>
        </p:nvCxnSpPr>
        <p:spPr>
          <a:xfrm>
            <a:off x="4461676" y="4116211"/>
            <a:ext cx="722341" cy="94335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8" name="Connector: Elbow 37">
            <a:extLst>
              <a:ext uri="{FF2B5EF4-FFF2-40B4-BE49-F238E27FC236}">
                <a16:creationId xmlns:a16="http://schemas.microsoft.com/office/drawing/2014/main" id="{D23CF580-BBDA-4833-927B-7919B04915D5}"/>
              </a:ext>
            </a:extLst>
          </p:cNvPr>
          <p:cNvCxnSpPr>
            <a:cxnSpLocks/>
            <a:stCxn id="18" idx="3"/>
          </p:cNvCxnSpPr>
          <p:nvPr/>
        </p:nvCxnSpPr>
        <p:spPr>
          <a:xfrm flipV="1">
            <a:off x="7162943" y="4053337"/>
            <a:ext cx="722341" cy="1006229"/>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863620" y="1960991"/>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DEAE0E9-6577-4571-8CDA-65A1065891C9}"/>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23" name="Rectangle 22">
                <a:extLst>
                  <a:ext uri="{FF2B5EF4-FFF2-40B4-BE49-F238E27FC236}">
                    <a16:creationId xmlns:a16="http://schemas.microsoft.com/office/drawing/2014/main" id="{5DEAE0E9-6577-4571-8CDA-65A1065891C9}"/>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276109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1" name="Connector: Elbow 20">
            <a:extLst>
              <a:ext uri="{FF2B5EF4-FFF2-40B4-BE49-F238E27FC236}">
                <a16:creationId xmlns:a16="http://schemas.microsoft.com/office/drawing/2014/main" id="{F8816424-CD22-495A-A773-2B27B67C988F}"/>
              </a:ext>
            </a:extLst>
          </p:cNvPr>
          <p:cNvCxnSpPr>
            <a:cxnSpLocks/>
            <a:stCxn id="11" idx="3"/>
            <a:endCxn id="13" idx="1"/>
          </p:cNvCxnSpPr>
          <p:nvPr/>
        </p:nvCxnSpPr>
        <p:spPr>
          <a:xfrm flipV="1">
            <a:off x="4461676" y="3328235"/>
            <a:ext cx="722341" cy="787976"/>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FBEFA604-C103-41B5-9378-5FAED6019E2A}"/>
              </a:ext>
            </a:extLst>
          </p:cNvPr>
          <p:cNvCxnSpPr>
            <a:cxnSpLocks/>
            <a:stCxn id="13" idx="3"/>
          </p:cNvCxnSpPr>
          <p:nvPr/>
        </p:nvCxnSpPr>
        <p:spPr>
          <a:xfrm>
            <a:off x="7162943" y="3328235"/>
            <a:ext cx="722341" cy="725102"/>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732743" y="4143507"/>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C42796D-B28A-4918-9939-0CF045031B91}"/>
                  </a:ext>
                </a:extLst>
              </p:cNvPr>
              <p:cNvSpPr/>
              <p:nvPr/>
            </p:nvSpPr>
            <p:spPr>
              <a:xfrm>
                <a:off x="850705" y="5173883"/>
                <a:ext cx="10972990" cy="6898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𝑚𝑖𝑛</m:t>
                            </m:r>
                          </m:e>
                        </m:mr>
                        <m:m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mr>
                      </m:m>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𝐹𝑝𝑟𝑒𝑠𝑒𝑟𝑣𝑖𝑛𝑔</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d>
                      <m:r>
                        <a:rPr lang="en-US" sz="1600">
                          <a:latin typeface="Cambria Math" panose="02040503050406030204" pitchFamily="18" charset="0"/>
                        </a:rPr>
                        <m:t>= </m:t>
                      </m:r>
                      <m:nary>
                        <m:naryPr>
                          <m:chr m:val="∑"/>
                          <m:limLoc m:val="undOvr"/>
                          <m:supHide m:val="on"/>
                          <m:ctrlPr>
                            <a:rPr lang="en-US" sz="1600" i="1">
                              <a:latin typeface="Cambria Math" panose="02040503050406030204" pitchFamily="18" charset="0"/>
                            </a:rPr>
                          </m:ctrlPr>
                        </m:naryPr>
                        <m:sub>
                          <m:r>
                            <a:rPr lang="en-US" sz="1600" i="1">
                              <a:latin typeface="Cambria Math" panose="02040503050406030204" pitchFamily="18" charset="0"/>
                            </a:rPr>
                            <m:t>𝑡</m:t>
                          </m:r>
                        </m:sub>
                        <m:sup/>
                        <m:e>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d>
                                                <m:dPr>
                                                  <m:ctrlPr>
                                                    <a:rPr lang="en-US" sz="1600" i="1">
                                                      <a:latin typeface="Cambria Math" panose="02040503050406030204" pitchFamily="18" charset="0"/>
                                                    </a:rPr>
                                                  </m:ctrlPr>
                                                </m:dPr>
                                                <m:e>
                                                  <m:r>
                                                    <a:rPr lang="en-US" sz="1600" i="1">
                                                      <a:latin typeface="Cambria Math" panose="02040503050406030204" pitchFamily="18" charset="0"/>
                                                    </a:rPr>
                                                    <m:t>𝑥</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𝑥</m:t>
                                              </m:r>
                                            </m:e>
                                          </m:d>
                                        </m:e>
                                      </m:d>
                                    </m:e>
                                    <m:sub>
                                      <m:r>
                                        <a:rPr lang="en-US" sz="1600">
                                          <a:latin typeface="Cambria Math" panose="02040503050406030204" pitchFamily="18" charset="0"/>
                                        </a:rPr>
                                        <m:t>1</m:t>
                                      </m:r>
                                    </m:sub>
                                  </m:sSub>
                                </m:e>
                              </m:d>
                              <m:r>
                                <a:rPr lang="en-US" sz="1600">
                                  <a:latin typeface="Cambria Math" panose="02040503050406030204" pitchFamily="18" charset="0"/>
                                </a:rPr>
                                <m:t>+   </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d>
                                                <m:dPr>
                                                  <m:ctrlPr>
                                                    <a:rPr lang="en-US" sz="1600" i="1">
                                                      <a:latin typeface="Cambria Math" panose="02040503050406030204" pitchFamily="18" charset="0"/>
                                                    </a:rPr>
                                                  </m:ctrlPr>
                                                </m:dPr>
                                                <m:e>
                                                  <m:r>
                                                    <a:rPr lang="en-US" sz="1600" i="1">
                                                      <a:latin typeface="Cambria Math" panose="02040503050406030204" pitchFamily="18" charset="0"/>
                                                    </a:rPr>
                                                    <m:t>𝑦</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𝑦</m:t>
                                              </m:r>
                                            </m:e>
                                          </m:d>
                                        </m:e>
                                      </m:d>
                                    </m:e>
                                    <m:sub>
                                      <m:r>
                                        <a:rPr lang="en-US" sz="1600">
                                          <a:latin typeface="Cambria Math" panose="02040503050406030204" pitchFamily="18" charset="0"/>
                                        </a:rPr>
                                        <m:t>1</m:t>
                                      </m:r>
                                    </m:sub>
                                  </m:sSub>
                                </m:e>
                              </m:d>
                            </m:e>
                          </m:d>
                        </m:e>
                      </m:nary>
                    </m:oMath>
                  </m:oMathPara>
                </a14:m>
                <a:endParaRPr lang="en-US" sz="1600" dirty="0"/>
              </a:p>
            </p:txBody>
          </p:sp>
        </mc:Choice>
        <mc:Fallback xmlns="">
          <p:sp>
            <p:nvSpPr>
              <p:cNvPr id="2" name="Rectangle 1">
                <a:extLst>
                  <a:ext uri="{FF2B5EF4-FFF2-40B4-BE49-F238E27FC236}">
                    <a16:creationId xmlns:a16="http://schemas.microsoft.com/office/drawing/2014/main" id="{BC42796D-B28A-4918-9939-0CF045031B91}"/>
                  </a:ext>
                </a:extLst>
              </p:cNvPr>
              <p:cNvSpPr>
                <a:spLocks noRot="1" noChangeAspect="1" noMove="1" noResize="1" noEditPoints="1" noAdjustHandles="1" noChangeArrowheads="1" noChangeShapeType="1" noTextEdit="1"/>
              </p:cNvSpPr>
              <p:nvPr/>
            </p:nvSpPr>
            <p:spPr>
              <a:xfrm>
                <a:off x="850705" y="5173883"/>
                <a:ext cx="10972990" cy="68986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1383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8C1D38-A285-49BE-A6F2-9C40CF1AFD27}"/>
                  </a:ext>
                </a:extLst>
              </p:cNvPr>
              <p:cNvSpPr/>
              <p:nvPr/>
            </p:nvSpPr>
            <p:spPr>
              <a:xfrm>
                <a:off x="838200" y="3120926"/>
                <a:ext cx="10972990" cy="7271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700" i="1" smtClean="0">
                              <a:latin typeface="Cambria Math" panose="02040503050406030204" pitchFamily="18" charset="0"/>
                            </a:rPr>
                          </m:ctrlPr>
                        </m:mPr>
                        <m:mr>
                          <m:e>
                            <m:r>
                              <a:rPr lang="en-US" sz="1700" i="1">
                                <a:latin typeface="Cambria Math" panose="02040503050406030204" pitchFamily="18" charset="0"/>
                              </a:rPr>
                              <m:t>𝑚𝑖𝑛</m:t>
                            </m:r>
                          </m:e>
                        </m:mr>
                        <m:m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mr>
                      </m:m>
                      <m:sSub>
                        <m:sSubPr>
                          <m:ctrlPr>
                            <a:rPr lang="en-US" sz="1700" i="1">
                              <a:latin typeface="Cambria Math" panose="02040503050406030204" pitchFamily="18" charset="0"/>
                            </a:rPr>
                          </m:ctrlPr>
                        </m:sSubPr>
                        <m:e>
                          <m:r>
                            <a:rPr lang="en-US" sz="1700" i="1">
                              <a:latin typeface="Cambria Math" panose="02040503050406030204" pitchFamily="18" charset="0"/>
                            </a:rPr>
                            <m:t>𝐿</m:t>
                          </m:r>
                        </m:e>
                        <m:sub>
                          <m:r>
                            <a:rPr lang="en-US" sz="1700" i="1">
                              <a:latin typeface="Cambria Math" panose="02040503050406030204" pitchFamily="18" charset="0"/>
                            </a:rPr>
                            <m:t>𝐹𝑝𝑟𝑒𝑠𝑒𝑟𝑣𝑖𝑛𝑔</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d>
                      <m:r>
                        <a:rPr lang="en-US" sz="1700">
                          <a:latin typeface="Cambria Math" panose="02040503050406030204" pitchFamily="18" charset="0"/>
                        </a:rPr>
                        <m:t>= </m:t>
                      </m:r>
                      <m:nary>
                        <m:naryPr>
                          <m:chr m:val="∑"/>
                          <m:limLoc m:val="undOvr"/>
                          <m:supHide m:val="on"/>
                          <m:ctrlPr>
                            <a:rPr lang="en-US" sz="1700" i="1">
                              <a:latin typeface="Cambria Math" panose="02040503050406030204" pitchFamily="18" charset="0"/>
                            </a:rPr>
                          </m:ctrlPr>
                        </m:naryPr>
                        <m:sub>
                          <m:r>
                            <a:rPr lang="en-US" sz="1700" i="1">
                              <a:latin typeface="Cambria Math" panose="02040503050406030204" pitchFamily="18" charset="0"/>
                            </a:rPr>
                            <m:t>𝑡</m:t>
                          </m:r>
                        </m:sub>
                        <m:sup/>
                        <m:e>
                          <m:d>
                            <m:dPr>
                              <m:begChr m:val="["/>
                              <m:endChr m:val="]"/>
                              <m:ctrlPr>
                                <a:rPr lang="en-US" sz="1700" i="1">
                                  <a:latin typeface="Cambria Math" panose="02040503050406030204" pitchFamily="18" charset="0"/>
                                </a:rPr>
                              </m:ctrlPr>
                            </m:dPr>
                            <m:e>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d>
                                                <m:dPr>
                                                  <m:ctrlPr>
                                                    <a:rPr lang="en-US" sz="1700" i="1">
                                                      <a:latin typeface="Cambria Math" panose="02040503050406030204" pitchFamily="18" charset="0"/>
                                                    </a:rPr>
                                                  </m:ctrlPr>
                                                </m:dPr>
                                                <m:e>
                                                  <m:r>
                                                    <a:rPr lang="en-US" sz="1700" i="1">
                                                      <a:latin typeface="Cambria Math" panose="02040503050406030204" pitchFamily="18" charset="0"/>
                                                    </a:rPr>
                                                    <m:t>𝑥</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𝑥</m:t>
                                              </m:r>
                                            </m:e>
                                          </m:d>
                                        </m:e>
                                      </m:d>
                                    </m:e>
                                    <m:sub>
                                      <m:r>
                                        <a:rPr lang="en-US" sz="1700">
                                          <a:latin typeface="Cambria Math" panose="02040503050406030204" pitchFamily="18" charset="0"/>
                                        </a:rPr>
                                        <m:t>1</m:t>
                                      </m:r>
                                    </m:sub>
                                  </m:sSub>
                                </m:e>
                              </m:d>
                              <m:r>
                                <a:rPr lang="en-US" sz="1700">
                                  <a:latin typeface="Cambria Math" panose="02040503050406030204" pitchFamily="18" charset="0"/>
                                </a:rPr>
                                <m:t>+   </m:t>
                              </m:r>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d>
                                                <m:dPr>
                                                  <m:ctrlPr>
                                                    <a:rPr lang="en-US" sz="1700" i="1">
                                                      <a:latin typeface="Cambria Math" panose="02040503050406030204" pitchFamily="18" charset="0"/>
                                                    </a:rPr>
                                                  </m:ctrlPr>
                                                </m:dPr>
                                                <m:e>
                                                  <m:r>
                                                    <a:rPr lang="en-US" sz="1700" i="1">
                                                      <a:latin typeface="Cambria Math" panose="02040503050406030204" pitchFamily="18" charset="0"/>
                                                    </a:rPr>
                                                    <m:t>𝑦</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𝑦</m:t>
                                              </m:r>
                                            </m:e>
                                          </m:d>
                                        </m:e>
                                      </m:d>
                                    </m:e>
                                    <m:sub>
                                      <m:r>
                                        <a:rPr lang="en-US" sz="1700">
                                          <a:latin typeface="Cambria Math" panose="02040503050406030204" pitchFamily="18" charset="0"/>
                                        </a:rPr>
                                        <m:t>1</m:t>
                                      </m:r>
                                    </m:sub>
                                  </m:sSub>
                                </m:e>
                              </m:d>
                            </m:e>
                          </m:d>
                        </m:e>
                      </m:nary>
                    </m:oMath>
                  </m:oMathPara>
                </a14:m>
                <a:endParaRPr lang="en-US" sz="1700" dirty="0"/>
              </a:p>
            </p:txBody>
          </p:sp>
        </mc:Choice>
        <mc:Fallback xmlns="">
          <p:sp>
            <p:nvSpPr>
              <p:cNvPr id="11" name="Rectangle 10">
                <a:extLst>
                  <a:ext uri="{FF2B5EF4-FFF2-40B4-BE49-F238E27FC236}">
                    <a16:creationId xmlns:a16="http://schemas.microsoft.com/office/drawing/2014/main" id="{418C1D38-A285-49BE-A6F2-9C40CF1AFD27}"/>
                  </a:ext>
                </a:extLst>
              </p:cNvPr>
              <p:cNvSpPr>
                <a:spLocks noRot="1" noChangeAspect="1" noMove="1" noResize="1" noEditPoints="1" noAdjustHandles="1" noChangeArrowheads="1" noChangeShapeType="1" noTextEdit="1"/>
              </p:cNvSpPr>
              <p:nvPr/>
            </p:nvSpPr>
            <p:spPr>
              <a:xfrm>
                <a:off x="838200" y="3120926"/>
                <a:ext cx="10972990" cy="727187"/>
              </a:xfrm>
              <a:prstGeom prst="rect">
                <a:avLst/>
              </a:prstGeom>
              <a:blipFill>
                <a:blip r:embed="rId7"/>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DF157D5-5241-4C3C-B7BE-B21D9304F5FF}"/>
              </a:ext>
            </a:extLst>
          </p:cNvPr>
          <p:cNvSpPr/>
          <p:nvPr/>
        </p:nvSpPr>
        <p:spPr>
          <a:xfrm>
            <a:off x="3030576" y="3883830"/>
            <a:ext cx="6130846" cy="464871"/>
          </a:xfrm>
          <a:prstGeom prst="rect">
            <a:avLst/>
          </a:prstGeom>
        </p:spPr>
        <p:txBody>
          <a:bodyPr wrap="none">
            <a:spAutoFit/>
          </a:bodyPr>
          <a:lstStyle/>
          <a:p>
            <a:pPr algn="ctr">
              <a:lnSpc>
                <a:spcPct val="150000"/>
              </a:lnSpc>
              <a:spcBef>
                <a:spcPts val="1200"/>
              </a:spcBef>
              <a:spcAft>
                <a:spcPts val="1200"/>
              </a:spcAft>
            </a:pPr>
            <a:r>
              <a:rPr lang="en-US" i="1" dirty="0" err="1">
                <a:latin typeface="+mj-lt"/>
                <a:ea typeface="Calibri" panose="020F0502020204030204" pitchFamily="34" charset="0"/>
              </a:rPr>
              <a:t>mNET</a:t>
            </a:r>
            <a:r>
              <a:rPr lang="en-US" dirty="0">
                <a:latin typeface="+mj-lt"/>
                <a:ea typeface="Calibri" panose="020F0502020204030204" pitchFamily="34" charset="0"/>
              </a:rPr>
              <a:t> stands for a pre-trained EfficientNet-B7 feature extractor.</a:t>
            </a:r>
            <a:endParaRPr lang="en-US" dirty="0">
              <a:effectLst/>
              <a:latin typeface="+mj-lt"/>
              <a:ea typeface="Calibri" panose="020F0502020204030204" pitchFamily="34" charset="0"/>
            </a:endParaRPr>
          </a:p>
        </p:txBody>
      </p:sp>
    </p:spTree>
    <p:extLst>
      <p:ext uri="{BB962C8B-B14F-4D97-AF65-F5344CB8AC3E}">
        <p14:creationId xmlns:p14="http://schemas.microsoft.com/office/powerpoint/2010/main" val="357113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m:t>
                      </m:r>
                      <m:r>
                        <m:rPr>
                          <m:sty m:val="p"/>
                        </m:rPr>
                        <a:rPr lang="en-US" sz="2000" smtClean="0">
                          <a:latin typeface="Cambria Math" panose="02040503050406030204" pitchFamily="18" charset="0"/>
                        </a:rPr>
                        <m:t>o</m:t>
                      </m:r>
                      <m:r>
                        <m:rPr>
                          <m:sty m:val="p"/>
                        </m:rPr>
                        <a:rPr lang="en-US" sz="2000">
                          <a:latin typeface="Cambria Math" panose="02040503050406030204" pitchFamily="18" charset="0"/>
                        </a:rPr>
                        <m:t>g</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smtClean="0">
                              <a:solidFill>
                                <a:srgbClr val="FF0000"/>
                              </a:solidFill>
                              <a:latin typeface="Cambria Math" panose="02040503050406030204" pitchFamily="18" charset="0"/>
                            </a:rPr>
                            <m:t> </m:t>
                          </m:r>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C85B629-1F33-497C-AA63-195FCE389A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3" name="Picture 12">
            <a:extLst>
              <a:ext uri="{FF2B5EF4-FFF2-40B4-BE49-F238E27FC236}">
                <a16:creationId xmlns:a16="http://schemas.microsoft.com/office/drawing/2014/main" id="{6423D07C-333D-4541-A320-C2B6CB10C6D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01A0244-C853-4790-AF63-EED732589F3D}"/>
              </a:ext>
            </a:extLst>
          </p:cNvPr>
          <p:cNvPicPr>
            <a:picLocks noChangeAspect="1"/>
          </p:cNvPicPr>
          <p:nvPr/>
        </p:nvPicPr>
        <p:blipFill>
          <a:blip r:embed="rId6"/>
          <a:stretch>
            <a:fillRect/>
          </a:stretch>
        </p:blipFill>
        <p:spPr>
          <a:xfrm>
            <a:off x="2329715" y="3250403"/>
            <a:ext cx="7010400" cy="2628900"/>
          </a:xfrm>
          <a:prstGeom prst="rect">
            <a:avLst/>
          </a:prstGeom>
        </p:spPr>
      </p:pic>
    </p:spTree>
    <p:extLst>
      <p:ext uri="{BB962C8B-B14F-4D97-AF65-F5344CB8AC3E}">
        <p14:creationId xmlns:p14="http://schemas.microsoft.com/office/powerpoint/2010/main" val="4205781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r>
                            <a:rPr lang="en-US" sz="2000" i="1" smtClean="0">
                              <a:solidFill>
                                <a:schemeClr val="tx1"/>
                              </a:solidFill>
                              <a:latin typeface="Cambria Math" panose="02040503050406030204" pitchFamily="18" charset="0"/>
                            </a:rPr>
                            <m:t>,</m:t>
                          </m:r>
                          <m:r>
                            <a:rPr lang="en-US" sz="2000" i="1">
                              <a:solidFill>
                                <a:srgbClr val="FF0000"/>
                              </a:solidFill>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1</m:t>
                              </m:r>
                            </m:sub>
                          </m:sSub>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2</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log</m:t>
                      </m:r>
                      <m:r>
                        <a:rPr lang="en-US" sz="2000" i="1">
                          <a:latin typeface="Cambria Math" panose="02040503050406030204" pitchFamily="18" charset="0"/>
                        </a:rPr>
                        <m:t>(</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1</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2</m:t>
                                  </m:r>
                                </m:sub>
                              </m:sSub>
                            </m:e>
                          </m:d>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8B277E0-C017-44AC-91BE-AA61DA80D3F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1" name="Picture 10">
            <a:extLst>
              <a:ext uri="{FF2B5EF4-FFF2-40B4-BE49-F238E27FC236}">
                <a16:creationId xmlns:a16="http://schemas.microsoft.com/office/drawing/2014/main" id="{6581FF4B-E2F7-434E-A6BC-3EDF7CBF30E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37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AC36FF9-6453-43C1-95C3-347AD07103C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4E324A27-DBDC-4B26-A74E-B9476535B368}"/>
              </a:ext>
            </a:extLst>
          </p:cNvPr>
          <p:cNvSpPr/>
          <p:nvPr/>
        </p:nvSpPr>
        <p:spPr>
          <a:xfrm>
            <a:off x="9608023" y="5378450"/>
            <a:ext cx="777923"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125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B2F764B-25F5-4121-B5EE-143F78EEA5B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804013" y="1282890"/>
            <a:ext cx="5581934" cy="5060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99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067142-7913-494A-9FE0-E184D17E4A06}"/>
              </a:ext>
            </a:extLst>
          </p:cNvPr>
          <p:cNvSpPr/>
          <p:nvPr/>
        </p:nvSpPr>
        <p:spPr>
          <a:xfrm>
            <a:off x="152400" y="518616"/>
            <a:ext cx="4618065" cy="5837734"/>
          </a:xfrm>
          <a:prstGeom prst="rect">
            <a:avLst/>
          </a:prstGeom>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cs typeface="Helvetica" panose="020B0604020202020204" pitchFamily="34" charset="0"/>
              </a:rPr>
              <a:t>Outlines</a:t>
            </a:r>
          </a:p>
          <a:p>
            <a:pPr marL="457200" indent="-457200">
              <a:buFont typeface="Calibri" panose="020F0502020204030204" pitchFamily="34" charset="0"/>
              <a:buChar char="»"/>
            </a:pPr>
            <a:r>
              <a:rPr lang="en-US" sz="2800" cap="none" dirty="0">
                <a:solidFill>
                  <a:schemeClr val="bg1"/>
                </a:solidFill>
                <a:cs typeface="Helvetica" panose="020B0604020202020204" pitchFamily="34" charset="0"/>
              </a:rPr>
              <a:t>Introduction</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Motivation</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Statement of the Problem</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Objectives</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Scope And Limitation</a:t>
            </a:r>
            <a:endParaRPr lang="en-US" sz="2800" dirty="0">
              <a:solidFill>
                <a:schemeClr val="bg1"/>
              </a:solidFill>
            </a:endParaRPr>
          </a:p>
          <a:p>
            <a:pPr marL="457200" indent="-457200">
              <a:buFont typeface="Calibri" panose="020F0502020204030204" pitchFamily="34" charset="0"/>
              <a:buChar char="»"/>
            </a:pPr>
            <a:r>
              <a:rPr lang="en-US" sz="2800" cap="none" dirty="0">
                <a:solidFill>
                  <a:schemeClr val="bg1"/>
                </a:solidFill>
                <a:cs typeface="Helvetica" panose="020B0604020202020204" pitchFamily="34" charset="0"/>
              </a:rPr>
              <a:t>Literature review</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Methodology </a:t>
            </a:r>
          </a:p>
          <a:p>
            <a:pPr marL="457200" indent="-457200">
              <a:buFont typeface="Calibri" panose="020F0502020204030204" pitchFamily="34" charset="0"/>
              <a:buChar char="»"/>
            </a:pPr>
            <a:r>
              <a:rPr lang="en-US" sz="2800" dirty="0">
                <a:solidFill>
                  <a:schemeClr val="bg1"/>
                </a:solidFill>
                <a:cs typeface="Times New Roman" panose="02020603050405020304" pitchFamily="18" charset="0"/>
              </a:rPr>
              <a:t>Proposed Learning</a:t>
            </a:r>
            <a:endParaRPr lang="en-US" sz="2800" cap="none" dirty="0">
              <a:solidFill>
                <a:schemeClr val="bg1"/>
              </a:solidFill>
              <a:cs typeface="Helvetica" panose="020B0604020202020204" pitchFamily="34" charset="0"/>
            </a:endParaRPr>
          </a:p>
          <a:p>
            <a:pPr marL="457200" indent="-457200">
              <a:buFont typeface="Calibri" panose="020F0502020204030204" pitchFamily="34" charset="0"/>
              <a:buChar char="»"/>
            </a:pPr>
            <a:r>
              <a:rPr lang="en-US" sz="2800" dirty="0">
                <a:solidFill>
                  <a:schemeClr val="bg1"/>
                </a:solidFill>
                <a:cs typeface="Helvetica" panose="020B0604020202020204" pitchFamily="34" charset="0"/>
              </a:rPr>
              <a:t>Result, and Discussion</a:t>
            </a:r>
          </a:p>
          <a:p>
            <a:pPr marL="457200" indent="-457200">
              <a:buFont typeface="Calibri" panose="020F0502020204030204" pitchFamily="34" charset="0"/>
              <a:buChar char="»"/>
            </a:pPr>
            <a:r>
              <a:rPr lang="en-US" sz="2800" dirty="0">
                <a:solidFill>
                  <a:schemeClr val="bg1"/>
                </a:solidFill>
                <a:cs typeface="Helvetica" panose="020B0604020202020204" pitchFamily="34" charset="0"/>
              </a:rPr>
              <a:t>Conclusion &amp; Future work</a:t>
            </a:r>
            <a:endParaRPr lang="en-US" sz="2800" cap="none" dirty="0">
              <a:solidFill>
                <a:schemeClr val="bg1"/>
              </a:solidFill>
              <a:cs typeface="Helvetica" panose="020B0604020202020204" pitchFamily="34" charset="0"/>
            </a:endParaRPr>
          </a:p>
        </p:txBody>
      </p:sp>
      <p:sp>
        <p:nvSpPr>
          <p:cNvPr id="18" name="Title 3">
            <a:extLst>
              <a:ext uri="{FF2B5EF4-FFF2-40B4-BE49-F238E27FC236}">
                <a16:creationId xmlns:a16="http://schemas.microsoft.com/office/drawing/2014/main" id="{5448D4A3-C092-46D0-B64C-620B3CBF0FE9}"/>
              </a:ext>
            </a:extLst>
          </p:cNvPr>
          <p:cNvSpPr txBox="1">
            <a:spLocks/>
          </p:cNvSpPr>
          <p:nvPr/>
        </p:nvSpPr>
        <p:spPr bwMode="blackGray">
          <a:xfrm>
            <a:off x="5474678" y="264701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a:latin typeface="Helvetica" panose="020B0604020202020204" pitchFamily="34" charset="0"/>
              <a:cs typeface="Helvetica" panose="020B0604020202020204" pitchFamily="34" charset="0"/>
            </a:endParaRPr>
          </a:p>
        </p:txBody>
      </p:sp>
      <p:sp>
        <p:nvSpPr>
          <p:cNvPr id="19" name="Text Placeholder 7">
            <a:extLst>
              <a:ext uri="{FF2B5EF4-FFF2-40B4-BE49-F238E27FC236}">
                <a16:creationId xmlns:a16="http://schemas.microsoft.com/office/drawing/2014/main" id="{A97ABF98-5EC6-4010-AC59-578EB40AC5C2}"/>
              </a:ext>
            </a:extLst>
          </p:cNvPr>
          <p:cNvSpPr txBox="1">
            <a:spLocks/>
          </p:cNvSpPr>
          <p:nvPr/>
        </p:nvSpPr>
        <p:spPr>
          <a:xfrm>
            <a:off x="5667694" y="3047310"/>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dirty="0"/>
          </a:p>
        </p:txBody>
      </p:sp>
      <p:sp>
        <p:nvSpPr>
          <p:cNvPr id="2" name="Date Placeholder 1">
            <a:extLst>
              <a:ext uri="{FF2B5EF4-FFF2-40B4-BE49-F238E27FC236}">
                <a16:creationId xmlns:a16="http://schemas.microsoft.com/office/drawing/2014/main" id="{DDCAAC35-87A7-42AD-922B-9349D8B6E6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220B5C6-C5C9-486B-B797-45DE9DAE0E7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900295F3-48A8-44BB-9302-5ADEF619B4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8E98050C-4951-4E32-9BFB-A8EDCC174D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92059E88-4496-4F65-87F1-91A60A03AA8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2D79A4D-F2C1-4AC8-93AB-09CEF0CC48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531057" y="655094"/>
            <a:ext cx="3622343" cy="212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AE1321-8423-4EE0-AF3C-A3952C9059B1}"/>
              </a:ext>
            </a:extLst>
          </p:cNvPr>
          <p:cNvSpPr/>
          <p:nvPr/>
        </p:nvSpPr>
        <p:spPr>
          <a:xfrm>
            <a:off x="7929902" y="4602055"/>
            <a:ext cx="2299789" cy="1552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D343C1-A64A-48D4-8E16-B4B56B013DA4}"/>
              </a:ext>
            </a:extLst>
          </p:cNvPr>
          <p:cNvSpPr/>
          <p:nvPr/>
        </p:nvSpPr>
        <p:spPr>
          <a:xfrm>
            <a:off x="7000668" y="3485880"/>
            <a:ext cx="996920"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87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BB41FD9-DEAF-4EC6-AA37-630EE24EB54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A74997-D261-467A-AC82-45B4C196FE6B}"/>
              </a:ext>
            </a:extLst>
          </p:cNvPr>
          <p:cNvSpPr/>
          <p:nvPr/>
        </p:nvSpPr>
        <p:spPr>
          <a:xfrm>
            <a:off x="7000668" y="3485880"/>
            <a:ext cx="942329"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85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6CF5A5A-DD98-4F6E-BA65-3667A8D51F5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
        <p:nvSpPr>
          <p:cNvPr id="11" name="Rectangle 10">
            <a:extLst>
              <a:ext uri="{FF2B5EF4-FFF2-40B4-BE49-F238E27FC236}">
                <a16:creationId xmlns:a16="http://schemas.microsoft.com/office/drawing/2014/main" id="{20AE1321-8423-4EE0-AF3C-A3952C9059B1}"/>
              </a:ext>
            </a:extLst>
          </p:cNvPr>
          <p:cNvSpPr/>
          <p:nvPr/>
        </p:nvSpPr>
        <p:spPr>
          <a:xfrm>
            <a:off x="1593305" y="1492290"/>
            <a:ext cx="3620140" cy="327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6448F6-39B0-4C48-A0E3-DEAFA61E9A06}"/>
              </a:ext>
            </a:extLst>
          </p:cNvPr>
          <p:cNvSpPr/>
          <p:nvPr/>
        </p:nvSpPr>
        <p:spPr>
          <a:xfrm>
            <a:off x="4918826" y="1232593"/>
            <a:ext cx="2314487" cy="267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99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5960BCA-7903-4115-AB5E-16412DD3058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4"/>
          <a:stretch>
            <a:fillRect/>
          </a:stretch>
        </p:blipFill>
        <p:spPr>
          <a:xfrm>
            <a:off x="1962309" y="1479550"/>
            <a:ext cx="8268969" cy="4864100"/>
          </a:xfrm>
          <a:prstGeom prst="rect">
            <a:avLst/>
          </a:prstGeom>
        </p:spPr>
      </p:pic>
    </p:spTree>
    <p:extLst>
      <p:ext uri="{BB962C8B-B14F-4D97-AF65-F5344CB8AC3E}">
        <p14:creationId xmlns:p14="http://schemas.microsoft.com/office/powerpoint/2010/main" val="313970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CD1D39F7-0FA3-401A-B806-6EF18E383EF9}"/>
              </a:ext>
            </a:extLst>
          </p:cNvPr>
          <p:cNvGraphicFramePr>
            <a:graphicFrameLocks noGrp="1"/>
          </p:cNvGraphicFramePr>
          <p:nvPr>
            <p:ph idx="1"/>
            <p:extLst>
              <p:ext uri="{D42A27DB-BD31-4B8C-83A1-F6EECF244321}">
                <p14:modId xmlns:p14="http://schemas.microsoft.com/office/powerpoint/2010/main" val="840348774"/>
              </p:ext>
            </p:extLst>
          </p:nvPr>
        </p:nvGraphicFramePr>
        <p:xfrm>
          <a:off x="112295" y="449757"/>
          <a:ext cx="11951368" cy="5958485"/>
        </p:xfrm>
        <a:graphic>
          <a:graphicData uri="http://schemas.openxmlformats.org/drawingml/2006/table">
            <a:tbl>
              <a:tblPr firstRow="1" firstCol="1" bandRow="1">
                <a:tableStyleId>{5DA37D80-6434-44D0-A028-1B22A696006F}</a:tableStyleId>
              </a:tblPr>
              <a:tblGrid>
                <a:gridCol w="1158631">
                  <a:extLst>
                    <a:ext uri="{9D8B030D-6E8A-4147-A177-3AD203B41FA5}">
                      <a16:colId xmlns:a16="http://schemas.microsoft.com/office/drawing/2014/main" val="2220295867"/>
                    </a:ext>
                  </a:extLst>
                </a:gridCol>
                <a:gridCol w="4245289">
                  <a:extLst>
                    <a:ext uri="{9D8B030D-6E8A-4147-A177-3AD203B41FA5}">
                      <a16:colId xmlns:a16="http://schemas.microsoft.com/office/drawing/2014/main" val="3522949739"/>
                    </a:ext>
                  </a:extLst>
                </a:gridCol>
                <a:gridCol w="1717633">
                  <a:extLst>
                    <a:ext uri="{9D8B030D-6E8A-4147-A177-3AD203B41FA5}">
                      <a16:colId xmlns:a16="http://schemas.microsoft.com/office/drawing/2014/main" val="1064543328"/>
                    </a:ext>
                  </a:extLst>
                </a:gridCol>
                <a:gridCol w="2657382">
                  <a:extLst>
                    <a:ext uri="{9D8B030D-6E8A-4147-A177-3AD203B41FA5}">
                      <a16:colId xmlns:a16="http://schemas.microsoft.com/office/drawing/2014/main" val="36353142"/>
                    </a:ext>
                  </a:extLst>
                </a:gridCol>
                <a:gridCol w="2172433">
                  <a:extLst>
                    <a:ext uri="{9D8B030D-6E8A-4147-A177-3AD203B41FA5}">
                      <a16:colId xmlns:a16="http://schemas.microsoft.com/office/drawing/2014/main" val="2102273438"/>
                    </a:ext>
                  </a:extLst>
                </a:gridCol>
              </a:tblGrid>
              <a:tr h="404977">
                <a:tc>
                  <a:txBody>
                    <a:bodyPr/>
                    <a:lstStyle/>
                    <a:p>
                      <a:pPr algn="ctr">
                        <a:lnSpc>
                          <a:spcPct val="150000"/>
                        </a:lnSpc>
                        <a:spcBef>
                          <a:spcPts val="1200"/>
                        </a:spcBef>
                        <a:spcAft>
                          <a:spcPts val="1200"/>
                        </a:spcAft>
                      </a:pPr>
                      <a:r>
                        <a:rPr lang="en-US" sz="2000" dirty="0">
                          <a:effectLst/>
                        </a:rPr>
                        <a:t>Notation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Experiment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Model used</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744411223"/>
                  </a:ext>
                </a:extLst>
              </a:tr>
              <a:tr h="858451">
                <a:tc>
                  <a:txBody>
                    <a:bodyPr/>
                    <a:lstStyle/>
                    <a:p>
                      <a:pPr algn="ctr">
                        <a:lnSpc>
                          <a:spcPct val="150000"/>
                        </a:lnSpc>
                        <a:spcBef>
                          <a:spcPts val="1200"/>
                        </a:spcBef>
                        <a:spcAft>
                          <a:spcPts val="1200"/>
                        </a:spcAft>
                      </a:pPr>
                      <a:r>
                        <a:rPr lang="en-US" sz="2000" dirty="0">
                          <a:effectLst/>
                        </a:rPr>
                        <a:t>CC</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CycleGAN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2931632"/>
                  </a:ext>
                </a:extLst>
              </a:tr>
              <a:tr h="858451">
                <a:tc>
                  <a:txBody>
                    <a:bodyPr/>
                    <a:lstStyle/>
                    <a:p>
                      <a:pPr algn="ctr">
                        <a:lnSpc>
                          <a:spcPct val="150000"/>
                        </a:lnSpc>
                        <a:spcBef>
                          <a:spcPts val="1200"/>
                        </a:spcBef>
                        <a:spcAft>
                          <a:spcPts val="1200"/>
                        </a:spcAft>
                      </a:pPr>
                      <a:r>
                        <a:rPr lang="en-US" sz="2000">
                          <a:effectLst/>
                        </a:rPr>
                        <a:t>CC+CP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err="1">
                          <a:effectLst/>
                        </a:rPr>
                        <a:t>CycleGAN</a:t>
                      </a:r>
                      <a:r>
                        <a:rPr lang="en-US" sz="2000" dirty="0">
                          <a:effectLst/>
                        </a:rPr>
                        <a:t> with feature preserving loss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 and EfficientNet-B7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2493491314"/>
                  </a:ext>
                </a:extLst>
              </a:tr>
              <a:tr h="1630960">
                <a:tc>
                  <a:txBody>
                    <a:bodyPr/>
                    <a:lstStyle/>
                    <a:p>
                      <a:pPr algn="ctr">
                        <a:lnSpc>
                          <a:spcPct val="150000"/>
                        </a:lnSpc>
                        <a:spcBef>
                          <a:spcPts val="1200"/>
                        </a:spcBef>
                        <a:spcAft>
                          <a:spcPts val="1200"/>
                        </a:spcAft>
                      </a:pPr>
                      <a:r>
                        <a:rPr lang="en-US" sz="2000">
                          <a:effectLst/>
                        </a:rPr>
                        <a:t>CC+CP+TD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Cycle GAN with feature preserving loss and temporal discriminator Network</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Flower dataset and Viper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Cycle-GAN, Temporal aware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44168028"/>
                  </a:ext>
                </a:extLst>
              </a:tr>
              <a:tr h="858451">
                <a:tc>
                  <a:txBody>
                    <a:bodyPr/>
                    <a:lstStyle/>
                    <a:p>
                      <a:pPr algn="ctr">
                        <a:lnSpc>
                          <a:spcPct val="150000"/>
                        </a:lnSpc>
                        <a:spcBef>
                          <a:spcPts val="1200"/>
                        </a:spcBef>
                        <a:spcAft>
                          <a:spcPts val="1200"/>
                        </a:spcAft>
                      </a:pPr>
                      <a:r>
                        <a:rPr lang="en-US" sz="2000">
                          <a:effectLst/>
                        </a:rPr>
                        <a:t>RC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30 epochs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195147361"/>
                  </a:ext>
                </a:extLst>
              </a:tr>
              <a:tr h="1311924">
                <a:tc>
                  <a:txBody>
                    <a:bodyPr/>
                    <a:lstStyle/>
                    <a:p>
                      <a:pPr algn="ctr">
                        <a:lnSpc>
                          <a:spcPct val="150000"/>
                        </a:lnSpc>
                        <a:spcBef>
                          <a:spcPts val="1200"/>
                        </a:spcBef>
                        <a:spcAft>
                          <a:spcPts val="1200"/>
                        </a:spcAft>
                      </a:pPr>
                      <a:r>
                        <a:rPr lang="en-US" sz="2000">
                          <a:effectLst/>
                        </a:rPr>
                        <a:t>RC+TD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1200"/>
                        </a:spcAft>
                      </a:pPr>
                      <a:r>
                        <a:rPr lang="en-US" sz="2000" dirty="0" err="1">
                          <a:effectLst/>
                        </a:rPr>
                        <a:t>ReCycle</a:t>
                      </a:r>
                      <a:r>
                        <a:rPr lang="en-US" sz="2000" dirty="0">
                          <a:effectLst/>
                        </a:rPr>
                        <a:t>-GAN with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30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err="1">
                          <a:effectLst/>
                        </a:rPr>
                        <a:t>ReCycle</a:t>
                      </a:r>
                      <a:r>
                        <a:rPr lang="en-US" sz="2000" dirty="0">
                          <a:effectLst/>
                        </a:rPr>
                        <a:t>-GAN &amp;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894382"/>
                  </a:ext>
                </a:extLst>
              </a:tr>
            </a:tbl>
          </a:graphicData>
        </a:graphic>
      </p:graphicFrame>
      <p:sp>
        <p:nvSpPr>
          <p:cNvPr id="7" name="Footer Placeholder 6">
            <a:extLst>
              <a:ext uri="{FF2B5EF4-FFF2-40B4-BE49-F238E27FC236}">
                <a16:creationId xmlns:a16="http://schemas.microsoft.com/office/drawing/2014/main" id="{977B9DF4-B718-4D89-BF63-33B370A975D1}"/>
              </a:ext>
            </a:extLst>
          </p:cNvPr>
          <p:cNvSpPr>
            <a:spLocks noGrp="1"/>
          </p:cNvSpPr>
          <p:nvPr>
            <p:ph type="ftr" sz="quarter" idx="11"/>
          </p:nvPr>
        </p:nvSpPr>
        <p:spPr/>
        <p:txBody>
          <a:bodyPr/>
          <a:lstStyle/>
          <a:p>
            <a:r>
              <a:rPr lang="en-US" dirty="0"/>
              <a:t>Temporal Cycle Consistency: for a Video-to-Video Translation</a:t>
            </a:r>
          </a:p>
        </p:txBody>
      </p:sp>
      <p:sp>
        <p:nvSpPr>
          <p:cNvPr id="8" name="Slide Number Placeholder 7">
            <a:extLst>
              <a:ext uri="{FF2B5EF4-FFF2-40B4-BE49-F238E27FC236}">
                <a16:creationId xmlns:a16="http://schemas.microsoft.com/office/drawing/2014/main" id="{EE8817EF-A262-4A42-85BF-1433BEE82082}"/>
              </a:ext>
            </a:extLst>
          </p:cNvPr>
          <p:cNvSpPr>
            <a:spLocks noGrp="1"/>
          </p:cNvSpPr>
          <p:nvPr>
            <p:ph type="sldNum" sz="quarter" idx="12"/>
          </p:nvPr>
        </p:nvSpPr>
        <p:spPr/>
        <p:txBody>
          <a:bodyPr/>
          <a:lstStyle/>
          <a:p>
            <a:fld id="{45C00377-489B-40EC-B059-26BDDD2E89B9}" type="slidenum">
              <a:rPr lang="en-US" smtClean="0"/>
              <a:pPr/>
              <a:t>44</a:t>
            </a:fld>
            <a:endParaRPr lang="en-US" dirty="0"/>
          </a:p>
        </p:txBody>
      </p:sp>
      <p:sp>
        <p:nvSpPr>
          <p:cNvPr id="12" name="标题 1">
            <a:extLst>
              <a:ext uri="{FF2B5EF4-FFF2-40B4-BE49-F238E27FC236}">
                <a16:creationId xmlns:a16="http://schemas.microsoft.com/office/drawing/2014/main" id="{17675076-A9B3-40E7-93C0-C4231FD8DC8C}"/>
              </a:ext>
            </a:extLst>
          </p:cNvPr>
          <p:cNvSpPr txBox="1">
            <a:spLocks/>
          </p:cNvSpPr>
          <p:nvPr/>
        </p:nvSpPr>
        <p:spPr>
          <a:xfrm>
            <a:off x="1543050" y="-119428"/>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Experiment Class</a:t>
            </a:r>
            <a:endParaRPr lang="zh-CN" altLang="en-US" dirty="0"/>
          </a:p>
        </p:txBody>
      </p:sp>
      <p:sp>
        <p:nvSpPr>
          <p:cNvPr id="13" name="Date Placeholder 12">
            <a:extLst>
              <a:ext uri="{FF2B5EF4-FFF2-40B4-BE49-F238E27FC236}">
                <a16:creationId xmlns:a16="http://schemas.microsoft.com/office/drawing/2014/main" id="{FE333B2F-DEB4-44C6-8C79-4D28BAD1C3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40EE1D-4E68-4EB0-8C00-81FA80AF8FA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86437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5C1C6-4E0B-4939-9AE7-4F9AF3B6AF4A}"/>
              </a:ext>
            </a:extLst>
          </p:cNvPr>
          <p:cNvSpPr>
            <a:spLocks noGrp="1"/>
          </p:cNvSpPr>
          <p:nvPr>
            <p:ph type="title"/>
          </p:nvPr>
        </p:nvSpPr>
        <p:spPr/>
        <p:txBody>
          <a:bodyPr/>
          <a:lstStyle/>
          <a:p>
            <a:r>
              <a:rPr lang="en-US" sz="2800" dirty="0"/>
              <a:t>Ablation Study</a:t>
            </a:r>
          </a:p>
        </p:txBody>
      </p:sp>
      <p:sp>
        <p:nvSpPr>
          <p:cNvPr id="16" name="Content Placeholder 15">
            <a:extLst>
              <a:ext uri="{FF2B5EF4-FFF2-40B4-BE49-F238E27FC236}">
                <a16:creationId xmlns:a16="http://schemas.microsoft.com/office/drawing/2014/main" id="{F68326FD-EE7A-48C0-B3DB-974667BD1CF8}"/>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Aim: come up with the number of images the discriminator network shall consider to justify output is whether real or fake?</a:t>
            </a:r>
          </a:p>
          <a:p>
            <a:pPr>
              <a:buFont typeface="Calibri" panose="020F0502020204030204" pitchFamily="34" charset="0"/>
              <a:buChar char="»"/>
            </a:pPr>
            <a:r>
              <a:rPr lang="en-US" dirty="0"/>
              <a:t>Compare from single frame to 5  frames</a:t>
            </a:r>
          </a:p>
          <a:p>
            <a:pPr>
              <a:buFont typeface="Calibri" panose="020F0502020204030204" pitchFamily="34" charset="0"/>
              <a:buChar char="»"/>
            </a:pPr>
            <a:r>
              <a:rPr lang="en-US" dirty="0"/>
              <a:t>5 frame discriminator fail because of memory shortage.</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lvl="0"/>
            <a:fld id="{D182C909-823F-41C8-8A53-2EF7157E352C}" type="datetime1">
              <a:rPr lang="en-US" altLang="zh-CN" noProof="0" smtClean="0"/>
              <a:t>10/12/2020</a:t>
            </a:fld>
            <a:endParaRPr lang="zh-CN" altLang="en-US" noProof="0"/>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lvl="0"/>
            <a:r>
              <a:rPr lang="en-US" altLang="zh-CN" noProof="0"/>
              <a:t>Temporal Cycle Consistency: for a Video-to-Video Translation</a:t>
            </a:r>
            <a:endParaRPr lang="zh-CN" altLang="en-US" noProof="0"/>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lvl="0"/>
            <a:fld id="{E1E8D5B0-CB37-42E8-83DA-9B7D90A35A99}" type="slidenum">
              <a:rPr lang="zh-CN" altLang="en-US" noProof="0" smtClean="0"/>
              <a:pPr lvl="0"/>
              <a:t>45</a:t>
            </a:fld>
            <a:endParaRPr lang="zh-CN" altLang="en-US" noProof="0"/>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altLang="zh-CN" dirty="0">
                <a:cs typeface="Helvetica" panose="020B0604020202020204" pitchFamily="34" charset="0"/>
              </a:rPr>
              <a:t>Result and Discussion</a:t>
            </a:r>
          </a:p>
          <a:p>
            <a:pPr eaLnBrk="1" hangingPunct="1"/>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23" name="Rectangle 2">
            <a:extLst>
              <a:ext uri="{FF2B5EF4-FFF2-40B4-BE49-F238E27FC236}">
                <a16:creationId xmlns:a16="http://schemas.microsoft.com/office/drawing/2014/main" id="{F997C56C-ABAE-4B5E-BAD9-A92AB338DDF4}"/>
              </a:ext>
            </a:extLst>
          </p:cNvPr>
          <p:cNvSpPr>
            <a:spLocks noChangeArrowheads="1"/>
          </p:cNvSpPr>
          <p:nvPr/>
        </p:nvSpPr>
        <p:spPr bwMode="auto">
          <a:xfrm>
            <a:off x="838200" y="386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112" rIns="914112" bIns="914112" numCol="1" anchor="ctr" anchorCtr="0" compatLnSpc="1">
            <a:prstTxWarp prst="textNoShape">
              <a:avLst/>
            </a:prstTxWarp>
            <a:spAutoFit/>
          </a:bodyPr>
          <a:lstStyle/>
          <a:p>
            <a:endParaRPr lang="en-US"/>
          </a:p>
        </p:txBody>
      </p:sp>
      <p:graphicFrame>
        <p:nvGraphicFramePr>
          <p:cNvPr id="24" name="Chart 23">
            <a:extLst>
              <a:ext uri="{FF2B5EF4-FFF2-40B4-BE49-F238E27FC236}">
                <a16:creationId xmlns:a16="http://schemas.microsoft.com/office/drawing/2014/main" id="{6B29479B-6A07-404D-A3DC-45C106CEEC35}"/>
              </a:ext>
            </a:extLst>
          </p:cNvPr>
          <p:cNvGraphicFramePr/>
          <p:nvPr>
            <p:extLst>
              <p:ext uri="{D42A27DB-BD31-4B8C-83A1-F6EECF244321}">
                <p14:modId xmlns:p14="http://schemas.microsoft.com/office/powerpoint/2010/main" val="52675222"/>
              </p:ext>
            </p:extLst>
          </p:nvPr>
        </p:nvGraphicFramePr>
        <p:xfrm>
          <a:off x="6312471" y="1407216"/>
          <a:ext cx="5488940" cy="4355454"/>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DE9F63FD-DD2F-4482-AAF3-83E94EE74FAD}"/>
              </a:ext>
            </a:extLst>
          </p:cNvPr>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5632"/>
          <a:stretch/>
        </p:blipFill>
        <p:spPr bwMode="auto">
          <a:xfrm>
            <a:off x="1164042" y="1530405"/>
            <a:ext cx="5174615" cy="4732338"/>
          </a:xfrm>
          <a:prstGeom prst="rect">
            <a:avLst/>
          </a:prstGeom>
          <a:noFill/>
          <a:ln>
            <a:solidFill>
              <a:schemeClr val="tx1"/>
            </a:solidFill>
          </a:ln>
        </p:spPr>
      </p:pic>
      <p:grpSp>
        <p:nvGrpSpPr>
          <p:cNvPr id="29" name="Group 28">
            <a:extLst>
              <a:ext uri="{FF2B5EF4-FFF2-40B4-BE49-F238E27FC236}">
                <a16:creationId xmlns:a16="http://schemas.microsoft.com/office/drawing/2014/main" id="{6244DDD2-9633-4F72-AE09-7364DB34F288}"/>
              </a:ext>
            </a:extLst>
          </p:cNvPr>
          <p:cNvGrpSpPr/>
          <p:nvPr/>
        </p:nvGrpSpPr>
        <p:grpSpPr>
          <a:xfrm>
            <a:off x="2209800" y="3536911"/>
            <a:ext cx="7544090" cy="2522599"/>
            <a:chOff x="778348" y="3619654"/>
            <a:chExt cx="7544090" cy="2522599"/>
          </a:xfrm>
        </p:grpSpPr>
        <p:pic>
          <p:nvPicPr>
            <p:cNvPr id="26" name="Picture 25">
              <a:extLst>
                <a:ext uri="{FF2B5EF4-FFF2-40B4-BE49-F238E27FC236}">
                  <a16:creationId xmlns:a16="http://schemas.microsoft.com/office/drawing/2014/main" id="{12782EB1-F384-4902-80CF-9F6B43C6460A}"/>
                </a:ext>
              </a:extLst>
            </p:cNvPr>
            <p:cNvPicPr/>
            <p:nvPr/>
          </p:nvPicPr>
          <p:blipFill rotWithShape="1">
            <a:blip r:embed="rId7">
              <a:extLst>
                <a:ext uri="{28A0092B-C50C-407E-A947-70E740481C1C}">
                  <a14:useLocalDpi xmlns:a14="http://schemas.microsoft.com/office/drawing/2010/main" val="0"/>
                </a:ext>
              </a:extLst>
            </a:blip>
            <a:srcRect t="5600" b="15974"/>
            <a:stretch/>
          </p:blipFill>
          <p:spPr bwMode="auto">
            <a:xfrm>
              <a:off x="1313247" y="3619654"/>
              <a:ext cx="7009191" cy="2522599"/>
            </a:xfrm>
            <a:prstGeom prst="rect">
              <a:avLst/>
            </a:prstGeom>
            <a:noFill/>
            <a:ln>
              <a:noFill/>
            </a:ln>
            <a:extLst>
              <a:ext uri="{53640926-AAD7-44D8-BBD7-CCE9431645EC}">
                <a14:shadowObscured xmlns:a14="http://schemas.microsoft.com/office/drawing/2010/main"/>
              </a:ext>
            </a:extLst>
          </p:spPr>
        </p:pic>
        <p:sp>
          <p:nvSpPr>
            <p:cNvPr id="27" name="Left Brace 26">
              <a:extLst>
                <a:ext uri="{FF2B5EF4-FFF2-40B4-BE49-F238E27FC236}">
                  <a16:creationId xmlns:a16="http://schemas.microsoft.com/office/drawing/2014/main" id="{445D008A-9438-441A-B5C7-3EBDA5D916FF}"/>
                </a:ext>
              </a:extLst>
            </p:cNvPr>
            <p:cNvSpPr/>
            <p:nvPr/>
          </p:nvSpPr>
          <p:spPr>
            <a:xfrm rot="16961310">
              <a:off x="1732247" y="5057163"/>
              <a:ext cx="457199" cy="1103197"/>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0E51C7F-C1F5-499C-97B9-D504D2B72A31}"/>
                </a:ext>
              </a:extLst>
            </p:cNvPr>
            <p:cNvSpPr/>
            <p:nvPr/>
          </p:nvSpPr>
          <p:spPr>
            <a:xfrm rot="656915">
              <a:off x="778348" y="5742143"/>
              <a:ext cx="2210413" cy="400110"/>
            </a:xfrm>
            <a:prstGeom prst="rect">
              <a:avLst/>
            </a:prstGeom>
          </p:spPr>
          <p:txBody>
            <a:bodyPr wrap="none">
              <a:spAutoFit/>
            </a:bodyPr>
            <a:lstStyle/>
            <a:p>
              <a:pPr algn="ctr"/>
              <a:r>
                <a:rPr lang="en-US" sz="2000" dirty="0"/>
                <a:t>Number of frames?</a:t>
              </a:r>
            </a:p>
          </p:txBody>
        </p:sp>
      </p:grpSp>
      <p:sp>
        <p:nvSpPr>
          <p:cNvPr id="25" name="Rectangle 3">
            <a:extLst>
              <a:ext uri="{FF2B5EF4-FFF2-40B4-BE49-F238E27FC236}">
                <a16:creationId xmlns:a16="http://schemas.microsoft.com/office/drawing/2014/main" id="{8C30E28B-56FD-40F5-BF1E-385C20F25F7B}"/>
              </a:ext>
            </a:extLst>
          </p:cNvPr>
          <p:cNvSpPr>
            <a:spLocks noChangeArrowheads="1"/>
          </p:cNvSpPr>
          <p:nvPr/>
        </p:nvSpPr>
        <p:spPr bwMode="auto">
          <a:xfrm>
            <a:off x="6978316" y="5607184"/>
            <a:ext cx="42922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AEE = Average endpoint error = L2 norm.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Lower value indicates better performance.</a:t>
            </a:r>
          </a:p>
        </p:txBody>
      </p:sp>
    </p:spTree>
    <p:extLst>
      <p:ext uri="{BB962C8B-B14F-4D97-AF65-F5344CB8AC3E}">
        <p14:creationId xmlns:p14="http://schemas.microsoft.com/office/powerpoint/2010/main" val="32040321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37F7-135B-48CC-B78B-85F609EB5BCD}"/>
              </a:ext>
            </a:extLst>
          </p:cNvPr>
          <p:cNvSpPr>
            <a:spLocks noGrp="1"/>
          </p:cNvSpPr>
          <p:nvPr>
            <p:ph type="title"/>
          </p:nvPr>
        </p:nvSpPr>
        <p:spPr/>
        <p:txBody>
          <a:bodyPr/>
          <a:lstStyle/>
          <a:p>
            <a:endParaRPr lang="en-US"/>
          </a:p>
        </p:txBody>
      </p:sp>
      <p:pic>
        <p:nvPicPr>
          <p:cNvPr id="8" name="flow_comp">
            <a:hlinkClick r:id="" action="ppaction://media"/>
            <a:extLst>
              <a:ext uri="{FF2B5EF4-FFF2-40B4-BE49-F238E27FC236}">
                <a16:creationId xmlns:a16="http://schemas.microsoft.com/office/drawing/2014/main" id="{3D5D5542-5350-4CC6-BD8C-24C1DF5C2308}"/>
              </a:ext>
            </a:extLst>
          </p:cNvPr>
          <p:cNvPicPr>
            <a:picLocks noGrp="1" noChangeAspect="1"/>
          </p:cNvPicPr>
          <p:nvPr>
            <p:ph idx="1"/>
            <a:videoFile r:link="rId1"/>
            <p:extLst>
              <p:ext uri="{DAA4B4D4-6D71-4841-9C94-3DE7FCFB9230}">
                <p14:media xmlns:p14="http://schemas.microsoft.com/office/powerpoint/2010/main" r:embed="rId2">
                  <p14:trim st="3000" end="3150"/>
                </p14:media>
              </p:ext>
            </p:extLst>
          </p:nvPr>
        </p:nvPicPr>
        <p:blipFill>
          <a:blip r:embed="rId5"/>
          <a:stretch>
            <a:fillRect/>
          </a:stretch>
        </p:blipFill>
        <p:spPr>
          <a:xfrm>
            <a:off x="246270" y="2111644"/>
            <a:ext cx="11699459" cy="2634712"/>
          </a:xfrm>
          <a:prstGeom prst="rect">
            <a:avLst/>
          </a:prstGeom>
        </p:spPr>
      </p:pic>
      <p:sp>
        <p:nvSpPr>
          <p:cNvPr id="4" name="Date Placeholder 3">
            <a:extLst>
              <a:ext uri="{FF2B5EF4-FFF2-40B4-BE49-F238E27FC236}">
                <a16:creationId xmlns:a16="http://schemas.microsoft.com/office/drawing/2014/main" id="{9EAF4C8B-3B60-4470-B631-03E5EE636E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CE6E39C-A7D7-46D4-A073-35A8286F6CA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DFE42E84-B9A6-4605-A06C-A525C95E03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D7864A-E45D-4713-94D5-56BF9CEAB5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2832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336F555-317B-47A1-9260-687439F219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Flower-to-Flower</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4097619801"/>
              </p:ext>
            </p:extLst>
          </p:nvPr>
        </p:nvGraphicFramePr>
        <p:xfrm>
          <a:off x="1886856" y="1583897"/>
          <a:ext cx="8418288" cy="3389899"/>
        </p:xfrm>
        <a:graphic>
          <a:graphicData uri="http://schemas.openxmlformats.org/drawingml/2006/table">
            <a:tbl>
              <a:tblPr firstRow="1" firstCol="1" bandRow="1">
                <a:tableStyleId>{5940675A-B579-460E-94D1-54222C63F5DA}</a:tableStyleId>
              </a:tblPr>
              <a:tblGrid>
                <a:gridCol w="1346609">
                  <a:extLst>
                    <a:ext uri="{9D8B030D-6E8A-4147-A177-3AD203B41FA5}">
                      <a16:colId xmlns:a16="http://schemas.microsoft.com/office/drawing/2014/main" val="3852287545"/>
                    </a:ext>
                  </a:extLst>
                </a:gridCol>
                <a:gridCol w="253981">
                  <a:extLst>
                    <a:ext uri="{9D8B030D-6E8A-4147-A177-3AD203B41FA5}">
                      <a16:colId xmlns:a16="http://schemas.microsoft.com/office/drawing/2014/main" val="3393179384"/>
                    </a:ext>
                  </a:extLst>
                </a:gridCol>
                <a:gridCol w="1731733">
                  <a:extLst>
                    <a:ext uri="{9D8B030D-6E8A-4147-A177-3AD203B41FA5}">
                      <a16:colId xmlns:a16="http://schemas.microsoft.com/office/drawing/2014/main" val="512898618"/>
                    </a:ext>
                  </a:extLst>
                </a:gridCol>
                <a:gridCol w="1718650">
                  <a:extLst>
                    <a:ext uri="{9D8B030D-6E8A-4147-A177-3AD203B41FA5}">
                      <a16:colId xmlns:a16="http://schemas.microsoft.com/office/drawing/2014/main" val="3981131928"/>
                    </a:ext>
                  </a:extLst>
                </a:gridCol>
                <a:gridCol w="1436913">
                  <a:extLst>
                    <a:ext uri="{9D8B030D-6E8A-4147-A177-3AD203B41FA5}">
                      <a16:colId xmlns:a16="http://schemas.microsoft.com/office/drawing/2014/main" val="4009409244"/>
                    </a:ext>
                  </a:extLst>
                </a:gridCol>
                <a:gridCol w="1930402">
                  <a:extLst>
                    <a:ext uri="{9D8B030D-6E8A-4147-A177-3AD203B41FA5}">
                      <a16:colId xmlns:a16="http://schemas.microsoft.com/office/drawing/2014/main" val="3161923934"/>
                    </a:ext>
                  </a:extLst>
                </a:gridCol>
              </a:tblGrid>
              <a:tr h="209612">
                <a:tc rowSpan="2">
                  <a:txBody>
                    <a:bodyPr/>
                    <a:lstStyle/>
                    <a:p>
                      <a:pPr algn="l">
                        <a:lnSpc>
                          <a:spcPct val="150000"/>
                        </a:lnSpc>
                        <a:spcBef>
                          <a:spcPts val="1200"/>
                        </a:spcBef>
                        <a:spcAft>
                          <a:spcPts val="1200"/>
                        </a:spcAft>
                      </a:pPr>
                      <a:r>
                        <a:rPr lang="en-US" sz="2200" dirty="0">
                          <a:effectLst/>
                        </a:rPr>
                        <a:t>Methods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dirty="0">
                          <a:effectLst/>
                        </a:rPr>
                        <a:t>Flower</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638629">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rPr>
                        <a:t>IS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rPr>
                        <a:t>Average Human evaluation study per domain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rPr>
                        <a:t>Real dataset</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1.165±0.030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1.248±0.055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rPr>
                        <a:t> </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rPr>
                        <a:t>Domain A</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rPr>
                        <a:t>Domain B</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B</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rPr>
                        <a:t>CC</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1.022±0.002</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1.102±0.031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25%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a:effectLst/>
                        </a:rPr>
                        <a:t>CC + CP</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1.023±0.009</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1.122±0.184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9.4%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rPr>
                        <a:t>CC + CP + TD</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rPr>
                        <a:t>1.138±0.041</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1.162±0.025</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65.6%</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96.9%</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435702"/>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D05D79-7260-4D3A-9B33-346C2754F2C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30089" y="4917457"/>
            <a:ext cx="2256186" cy="1431037"/>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3705726" y="4917457"/>
            <a:ext cx="2256186" cy="1431039"/>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1421645" y="327571"/>
            <a:ext cx="9348710" cy="4589886"/>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9"/>
            </a:graphicData>
          </a:graphic>
        </p:graphicFrame>
      </p:grpSp>
    </p:spTree>
    <p:extLst>
      <p:ext uri="{BB962C8B-B14F-4D97-AF65-F5344CB8AC3E}">
        <p14:creationId xmlns:p14="http://schemas.microsoft.com/office/powerpoint/2010/main" val="3249720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6E93044-50D9-401F-883C-5B40C862DF2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49</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76338" y="1031202"/>
            <a:ext cx="5774457" cy="4556288"/>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117823" y="1031202"/>
            <a:ext cx="6122079" cy="4556287"/>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4969763" y="6030"/>
            <a:ext cx="2540279" cy="1025172"/>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extLst>
                <p:ext uri="{D42A27DB-BD31-4B8C-83A1-F6EECF244321}">
                  <p14:modId xmlns:p14="http://schemas.microsoft.com/office/powerpoint/2010/main" val="1533863366"/>
                </p:ext>
              </p:extLst>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extLst>
                <p:ext uri="{D42A27DB-BD31-4B8C-83A1-F6EECF244321}">
                  <p14:modId xmlns:p14="http://schemas.microsoft.com/office/powerpoint/2010/main" val="3267450337"/>
                </p:ext>
              </p:extLst>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9"/>
            </a:graphicData>
          </a:graphic>
        </p:graphicFrame>
      </p:grpSp>
      <p:sp>
        <p:nvSpPr>
          <p:cNvPr id="19" name="Rectangle 18">
            <a:extLst>
              <a:ext uri="{FF2B5EF4-FFF2-40B4-BE49-F238E27FC236}">
                <a16:creationId xmlns:a16="http://schemas.microsoft.com/office/drawing/2014/main" id="{0FA8930F-2405-43E5-97D4-E88FCCED1CB2}"/>
              </a:ext>
            </a:extLst>
          </p:cNvPr>
          <p:cNvSpPr/>
          <p:nvPr/>
        </p:nvSpPr>
        <p:spPr>
          <a:xfrm>
            <a:off x="117823" y="5730743"/>
            <a:ext cx="11932972" cy="430887"/>
          </a:xfrm>
          <a:prstGeom prst="rect">
            <a:avLst/>
          </a:prstGeom>
        </p:spPr>
        <p:txBody>
          <a:bodyPr wrap="square">
            <a:spAutoFit/>
          </a:bodyPr>
          <a:lstStyle/>
          <a:p>
            <a:pPr algn="ctr"/>
            <a:r>
              <a:rPr lang="en-US" sz="2200" dirty="0"/>
              <a:t>1</a:t>
            </a:r>
            <a:r>
              <a:rPr lang="en-US" sz="2200" baseline="30000" dirty="0"/>
              <a:t>st</a:t>
            </a:r>
            <a:r>
              <a:rPr lang="en-US" sz="2200" dirty="0"/>
              <a:t> row Input, 2</a:t>
            </a:r>
            <a:r>
              <a:rPr lang="en-US" sz="2200" baseline="30000" dirty="0"/>
              <a:t>nd </a:t>
            </a:r>
            <a:r>
              <a:rPr lang="en-US" sz="2200" dirty="0"/>
              <a:t>row CC, 3</a:t>
            </a:r>
            <a:r>
              <a:rPr lang="en-US" sz="2200" baseline="30000" dirty="0"/>
              <a:t>rd </a:t>
            </a:r>
            <a:r>
              <a:rPr lang="en-US" sz="2200" dirty="0"/>
              <a:t>row CC+CP, 4</a:t>
            </a:r>
            <a:r>
              <a:rPr lang="en-US" sz="2200" baseline="30000" dirty="0"/>
              <a:t>th </a:t>
            </a:r>
            <a:r>
              <a:rPr lang="en-US" sz="2200" dirty="0"/>
              <a:t>row CC+CP+TD</a:t>
            </a:r>
          </a:p>
        </p:txBody>
      </p:sp>
    </p:spTree>
    <p:extLst>
      <p:ext uri="{BB962C8B-B14F-4D97-AF65-F5344CB8AC3E}">
        <p14:creationId xmlns:p14="http://schemas.microsoft.com/office/powerpoint/2010/main" val="75773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7467" y="5293167"/>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7185" y="5293167"/>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2326" y="5293167"/>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189456" y="562805"/>
            <a:ext cx="3813087" cy="4387199"/>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8"/>
          <a:stretch>
            <a:fillRect/>
          </a:stretch>
        </p:blipFill>
        <p:spPr>
          <a:xfrm>
            <a:off x="8610600" y="5212705"/>
            <a:ext cx="2882076" cy="1222796"/>
          </a:xfrm>
          <a:prstGeom prst="rect">
            <a:avLst/>
          </a:prstGeom>
        </p:spPr>
      </p:pic>
    </p:spTree>
    <p:extLst>
      <p:ext uri="{BB962C8B-B14F-4D97-AF65-F5344CB8AC3E}">
        <p14:creationId xmlns:p14="http://schemas.microsoft.com/office/powerpoint/2010/main" val="1566342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B00F795-49A1-4EA7-81FF-E8F0E711F71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773659D-3235-4B6E-A285-7A48816CE63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62546FA8-F3EB-4E37-BAAB-5FE7ACAF5E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19796D4F-3D48-4DC2-9730-364C9751A8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EF08B7D0-14D1-46E5-9A1A-58C1D1DD6A1C}"/>
              </a:ext>
            </a:extLst>
          </p:cNvPr>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769" t="-8" r="-769" b="-8"/>
          <a:stretch/>
        </p:blipFill>
        <p:spPr bwMode="auto">
          <a:xfrm>
            <a:off x="6096000" y="655469"/>
            <a:ext cx="5630778" cy="394861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A3ADE5F-DAA3-4017-B244-BD35218F9CC3}"/>
              </a:ext>
            </a:extLst>
          </p:cNvPr>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923" r="-923"/>
          <a:stretch/>
        </p:blipFill>
        <p:spPr bwMode="auto">
          <a:xfrm>
            <a:off x="465222" y="655469"/>
            <a:ext cx="5502442" cy="3948613"/>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0EAB3563-5110-42CD-B04B-14ED28B15B56}"/>
              </a:ext>
            </a:extLst>
          </p:cNvPr>
          <p:cNvSpPr/>
          <p:nvPr/>
        </p:nvSpPr>
        <p:spPr>
          <a:xfrm>
            <a:off x="8457424" y="4736249"/>
            <a:ext cx="2004716" cy="461665"/>
          </a:xfrm>
          <a:prstGeom prst="rect">
            <a:avLst/>
          </a:prstGeom>
        </p:spPr>
        <p:txBody>
          <a:bodyPr wrap="none">
            <a:spAutoFit/>
          </a:bodyPr>
          <a:lstStyle/>
          <a:p>
            <a:r>
              <a:rPr lang="en-US" sz="2400" dirty="0">
                <a:latin typeface="+mj-lt"/>
                <a:ea typeface="Times New Roman" panose="02020603050405020304" pitchFamily="18" charset="0"/>
              </a:rPr>
              <a:t>Generator loss</a:t>
            </a:r>
            <a:endParaRPr lang="en-US" sz="2400" dirty="0">
              <a:latin typeface="+mj-lt"/>
            </a:endParaRPr>
          </a:p>
        </p:txBody>
      </p:sp>
      <p:sp>
        <p:nvSpPr>
          <p:cNvPr id="11" name="Rectangle 10">
            <a:extLst>
              <a:ext uri="{FF2B5EF4-FFF2-40B4-BE49-F238E27FC236}">
                <a16:creationId xmlns:a16="http://schemas.microsoft.com/office/drawing/2014/main" id="{050016C7-5E1B-43C1-90F2-641458D83E37}"/>
              </a:ext>
            </a:extLst>
          </p:cNvPr>
          <p:cNvSpPr/>
          <p:nvPr/>
        </p:nvSpPr>
        <p:spPr>
          <a:xfrm>
            <a:off x="2056624" y="4736249"/>
            <a:ext cx="2448106" cy="461665"/>
          </a:xfrm>
          <a:prstGeom prst="rect">
            <a:avLst/>
          </a:prstGeom>
        </p:spPr>
        <p:txBody>
          <a:bodyPr wrap="none">
            <a:spAutoFit/>
          </a:bodyPr>
          <a:lstStyle/>
          <a:p>
            <a:r>
              <a:rPr lang="en-US" sz="2400" dirty="0">
                <a:latin typeface="+mj-lt"/>
                <a:ea typeface="Times New Roman" panose="02020603050405020304" pitchFamily="18" charset="0"/>
              </a:rPr>
              <a:t>Discriminator loss</a:t>
            </a:r>
            <a:endParaRPr lang="en-US" sz="2400" dirty="0">
              <a:latin typeface="+mj-lt"/>
            </a:endParaRPr>
          </a:p>
        </p:txBody>
      </p:sp>
      <p:sp>
        <p:nvSpPr>
          <p:cNvPr id="12" name="Rectangle 11">
            <a:extLst>
              <a:ext uri="{FF2B5EF4-FFF2-40B4-BE49-F238E27FC236}">
                <a16:creationId xmlns:a16="http://schemas.microsoft.com/office/drawing/2014/main" id="{C816FB1E-150E-4259-A1E1-3094E94409D9}"/>
              </a:ext>
            </a:extLst>
          </p:cNvPr>
          <p:cNvSpPr/>
          <p:nvPr/>
        </p:nvSpPr>
        <p:spPr>
          <a:xfrm>
            <a:off x="1491450" y="5116553"/>
            <a:ext cx="9589634" cy="873572"/>
          </a:xfrm>
          <a:prstGeom prst="rect">
            <a:avLst/>
          </a:prstGeom>
        </p:spPr>
        <p:txBody>
          <a:bodyPr wrap="square">
            <a:spAutoFit/>
          </a:bodyPr>
          <a:lstStyle/>
          <a:p>
            <a:pPr algn="ctr">
              <a:lnSpc>
                <a:spcPct val="150000"/>
              </a:lnSpc>
              <a:spcBef>
                <a:spcPts val="1200"/>
              </a:spcBef>
              <a:spcAft>
                <a:spcPts val="1200"/>
              </a:spcAft>
            </a:pPr>
            <a:r>
              <a:rPr lang="en-US" dirty="0">
                <a:latin typeface="+mj-lt"/>
                <a:ea typeface="Times New Roman" panose="02020603050405020304" pitchFamily="18" charset="0"/>
              </a:rPr>
              <a:t>(Red):</a:t>
            </a:r>
            <a:r>
              <a:rPr lang="en-US" dirty="0">
                <a:latin typeface="+mj-lt"/>
                <a:ea typeface="Calibri" panose="020F0502020204030204" pitchFamily="34" charset="0"/>
              </a:rPr>
              <a:t> CC+CP+TD, (blue): CC+CP, (orange): CC. The CC+CP+TD discriminator loss quickly fails to zero results the generator loss to explode to one.</a:t>
            </a:r>
          </a:p>
        </p:txBody>
      </p:sp>
    </p:spTree>
    <p:extLst>
      <p:ext uri="{BB962C8B-B14F-4D97-AF65-F5344CB8AC3E}">
        <p14:creationId xmlns:p14="http://schemas.microsoft.com/office/powerpoint/2010/main" val="1628014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73794-2709-4161-ACEA-67EF0C70AD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005D36-A0F3-4D1B-B9EB-8850EAF6E2F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C03C08D2-3ADA-4D77-B1C8-79211F09A7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BB17A06E-1370-40C8-9706-6EDBFB986D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a:extLst>
              <a:ext uri="{FF2B5EF4-FFF2-40B4-BE49-F238E27FC236}">
                <a16:creationId xmlns:a16="http://schemas.microsoft.com/office/drawing/2014/main" id="{00061D69-66D1-4E57-8668-57ABD535684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10316" r="6547"/>
          <a:stretch/>
        </p:blipFill>
        <p:spPr bwMode="auto">
          <a:xfrm>
            <a:off x="373359" y="409413"/>
            <a:ext cx="6416081" cy="2762825"/>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C1F53F3-313D-498F-A2BA-CCDB51CE9CAA}"/>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3992" r="7191"/>
          <a:stretch/>
        </p:blipFill>
        <p:spPr bwMode="auto">
          <a:xfrm>
            <a:off x="321074" y="3172238"/>
            <a:ext cx="6436281" cy="2750112"/>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899E6C24-4637-40DB-BAAB-CF5E39D453D2}"/>
              </a:ext>
            </a:extLst>
          </p:cNvPr>
          <p:cNvSpPr/>
          <p:nvPr/>
        </p:nvSpPr>
        <p:spPr>
          <a:xfrm>
            <a:off x="373359" y="5828269"/>
            <a:ext cx="6383996" cy="504625"/>
          </a:xfrm>
          <a:prstGeom prst="rect">
            <a:avLst/>
          </a:prstGeom>
        </p:spPr>
        <p:txBody>
          <a:bodyPr wrap="square">
            <a:spAutoFit/>
          </a:bodyPr>
          <a:lstStyle/>
          <a:p>
            <a:pPr algn="ctr">
              <a:lnSpc>
                <a:spcPct val="150000"/>
              </a:lnSpc>
              <a:spcBef>
                <a:spcPts val="1200"/>
              </a:spcBef>
              <a:spcAft>
                <a:spcPts val="1200"/>
              </a:spcAft>
            </a:pPr>
            <a:r>
              <a:rPr lang="en-US" sz="2000" dirty="0">
                <a:latin typeface="Times New Roman" panose="02020603050405020304" pitchFamily="18" charset="0"/>
                <a:ea typeface="Calibri" panose="020F0502020204030204" pitchFamily="34" charset="0"/>
              </a:rPr>
              <a:t>(Top) generator loss, and (bottom) discriminator loss</a:t>
            </a:r>
            <a:endParaRPr lang="en-US" sz="2000" dirty="0"/>
          </a:p>
        </p:txBody>
      </p:sp>
      <p:grpSp>
        <p:nvGrpSpPr>
          <p:cNvPr id="16" name="Group 15">
            <a:extLst>
              <a:ext uri="{FF2B5EF4-FFF2-40B4-BE49-F238E27FC236}">
                <a16:creationId xmlns:a16="http://schemas.microsoft.com/office/drawing/2014/main" id="{37724DDF-96BC-43D2-B33E-225CED50AC58}"/>
              </a:ext>
            </a:extLst>
          </p:cNvPr>
          <p:cNvGrpSpPr/>
          <p:nvPr/>
        </p:nvGrpSpPr>
        <p:grpSpPr>
          <a:xfrm>
            <a:off x="6841725" y="2740085"/>
            <a:ext cx="5048930" cy="1377830"/>
            <a:chOff x="6937977" y="1790825"/>
            <a:chExt cx="5048930" cy="1377830"/>
          </a:xfrm>
        </p:grpSpPr>
        <p:pic>
          <p:nvPicPr>
            <p:cNvPr id="11" name="Picture 10">
              <a:extLst>
                <a:ext uri="{FF2B5EF4-FFF2-40B4-BE49-F238E27FC236}">
                  <a16:creationId xmlns:a16="http://schemas.microsoft.com/office/drawing/2014/main" id="{73912A6D-2814-4C50-B304-D74B0ADD7BC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37977" y="1790825"/>
              <a:ext cx="5048930" cy="969034"/>
            </a:xfrm>
            <a:prstGeom prst="rect">
              <a:avLst/>
            </a:prstGeom>
          </p:spPr>
        </p:pic>
        <p:sp>
          <p:nvSpPr>
            <p:cNvPr id="15" name="Rectangle 14">
              <a:extLst>
                <a:ext uri="{FF2B5EF4-FFF2-40B4-BE49-F238E27FC236}">
                  <a16:creationId xmlns:a16="http://schemas.microsoft.com/office/drawing/2014/main" id="{52B86818-8345-47E1-B2C2-FAA70AA6599E}"/>
                </a:ext>
              </a:extLst>
            </p:cNvPr>
            <p:cNvSpPr/>
            <p:nvPr/>
          </p:nvSpPr>
          <p:spPr>
            <a:xfrm>
              <a:off x="8521430" y="2799323"/>
              <a:ext cx="1595309"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Output sample </a:t>
              </a:r>
              <a:endParaRPr lang="en-US" dirty="0"/>
            </a:p>
          </p:txBody>
        </p:sp>
      </p:grpSp>
    </p:spTree>
    <p:extLst>
      <p:ext uri="{BB962C8B-B14F-4D97-AF65-F5344CB8AC3E}">
        <p14:creationId xmlns:p14="http://schemas.microsoft.com/office/powerpoint/2010/main" val="2697036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7C6199-6F43-438B-A347-2AD260D72E2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2665361732"/>
              </p:ext>
            </p:extLst>
          </p:nvPr>
        </p:nvGraphicFramePr>
        <p:xfrm>
          <a:off x="1987121" y="1705546"/>
          <a:ext cx="7995079" cy="3259486"/>
        </p:xfrm>
        <a:graphic>
          <a:graphicData uri="http://schemas.openxmlformats.org/drawingml/2006/table">
            <a:tbl>
              <a:tblPr firstRow="1" firstCol="1" bandRow="1">
                <a:tableStyleId>{5940675A-B579-460E-94D1-54222C63F5DA}</a:tableStyleId>
              </a:tblPr>
              <a:tblGrid>
                <a:gridCol w="1278912">
                  <a:extLst>
                    <a:ext uri="{9D8B030D-6E8A-4147-A177-3AD203B41FA5}">
                      <a16:colId xmlns:a16="http://schemas.microsoft.com/office/drawing/2014/main" val="3852287545"/>
                    </a:ext>
                  </a:extLst>
                </a:gridCol>
                <a:gridCol w="423995">
                  <a:extLst>
                    <a:ext uri="{9D8B030D-6E8A-4147-A177-3AD203B41FA5}">
                      <a16:colId xmlns:a16="http://schemas.microsoft.com/office/drawing/2014/main" val="3393179384"/>
                    </a:ext>
                  </a:extLst>
                </a:gridCol>
                <a:gridCol w="1461892">
                  <a:extLst>
                    <a:ext uri="{9D8B030D-6E8A-4147-A177-3AD203B41FA5}">
                      <a16:colId xmlns:a16="http://schemas.microsoft.com/office/drawing/2014/main" val="512898618"/>
                    </a:ext>
                  </a:extLst>
                </a:gridCol>
                <a:gridCol w="1632248">
                  <a:extLst>
                    <a:ext uri="{9D8B030D-6E8A-4147-A177-3AD203B41FA5}">
                      <a16:colId xmlns:a16="http://schemas.microsoft.com/office/drawing/2014/main" val="3981131928"/>
                    </a:ext>
                  </a:extLst>
                </a:gridCol>
                <a:gridCol w="1364677">
                  <a:extLst>
                    <a:ext uri="{9D8B030D-6E8A-4147-A177-3AD203B41FA5}">
                      <a16:colId xmlns:a16="http://schemas.microsoft.com/office/drawing/2014/main" val="4009409244"/>
                    </a:ext>
                  </a:extLst>
                </a:gridCol>
                <a:gridCol w="1833355">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Real dataset</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3.56s±0.21</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3.81±0.44</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2.50±0.17</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2.71±0.19</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3.09±0.07</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3.64±0.26</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3.23±0.13</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3.61±0.11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60%</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55%</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76ADFE1D-EEF4-4204-8801-8804EE7BBE51}"/>
              </a:ext>
            </a:extLst>
          </p:cNvPr>
          <p:cNvSpPr/>
          <p:nvPr/>
        </p:nvSpPr>
        <p:spPr>
          <a:xfrm>
            <a:off x="3435656" y="5045066"/>
            <a:ext cx="5320687" cy="458074"/>
          </a:xfrm>
          <a:prstGeom prst="rect">
            <a:avLst/>
          </a:prstGeom>
        </p:spPr>
        <p:txBody>
          <a:bodyPr wrap="non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Bold values indicate the best results in the experiments.</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565531294"/>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9719AD-E0F3-4645-AD80-19B6F4DC36F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nvGraphicFramePr>
        <p:xfrm>
          <a:off x="1220106" y="343276"/>
          <a:ext cx="4967001" cy="45820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nvGraphicFramePr>
        <p:xfrm>
          <a:off x="6096000" y="327571"/>
          <a:ext cx="4967001" cy="4582030"/>
        </p:xfrm>
        <a:graphic>
          <a:graphicData uri="http://schemas.openxmlformats.org/drawingml/2006/chart">
            <c:chart xmlns:c="http://schemas.openxmlformats.org/drawingml/2006/chart" xmlns:r="http://schemas.openxmlformats.org/officeDocument/2006/relationships" r:id="rId5"/>
          </a:graphicData>
        </a:graphic>
      </p:graphicFrame>
      <p:pic>
        <p:nvPicPr>
          <p:cNvPr id="20" name="Picture 19">
            <a:extLst>
              <a:ext uri="{FF2B5EF4-FFF2-40B4-BE49-F238E27FC236}">
                <a16:creationId xmlns:a16="http://schemas.microsoft.com/office/drawing/2014/main" id="{29A1563C-CEB0-486E-A7C1-9FA91EDBF3F6}"/>
              </a:ext>
            </a:extLst>
          </p:cNvPr>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46700" y="4957054"/>
            <a:ext cx="2256185" cy="1399627"/>
          </a:xfrm>
          <a:prstGeom prst="rect">
            <a:avLst/>
          </a:prstGeom>
          <a:noFill/>
          <a:ln>
            <a:noFill/>
          </a:ln>
        </p:spPr>
      </p:pic>
      <p:pic>
        <p:nvPicPr>
          <p:cNvPr id="21" name="Picture 20">
            <a:extLst>
              <a:ext uri="{FF2B5EF4-FFF2-40B4-BE49-F238E27FC236}">
                <a16:creationId xmlns:a16="http://schemas.microsoft.com/office/drawing/2014/main" id="{89F65E54-1E12-466D-9DCD-046FD426AF84}"/>
              </a:ext>
            </a:extLst>
          </p:cNvPr>
          <p:cNvPicPr/>
          <p:nvPr/>
        </p:nvPicPr>
        <p:blipFill>
          <a:blip r:embed="rId8" cstate="print">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92405" y="4941685"/>
            <a:ext cx="2256185" cy="1431039"/>
          </a:xfrm>
          <a:prstGeom prst="rect">
            <a:avLst/>
          </a:prstGeom>
          <a:noFill/>
          <a:ln>
            <a:noFill/>
          </a:ln>
        </p:spPr>
      </p:pic>
    </p:spTree>
    <p:extLst>
      <p:ext uri="{BB962C8B-B14F-4D97-AF65-F5344CB8AC3E}">
        <p14:creationId xmlns:p14="http://schemas.microsoft.com/office/powerpoint/2010/main" val="2683367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CA3393-AEF3-4016-8BD8-8E76ACAC935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extLst>
              <p:ext uri="{D42A27DB-BD31-4B8C-83A1-F6EECF244321}">
                <p14:modId xmlns:p14="http://schemas.microsoft.com/office/powerpoint/2010/main" val="2066313711"/>
              </p:ext>
            </p:extLst>
          </p:nvPr>
        </p:nvGraphicFramePr>
        <p:xfrm>
          <a:off x="5047580" y="88398"/>
          <a:ext cx="1101760" cy="8435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extLst>
              <p:ext uri="{D42A27DB-BD31-4B8C-83A1-F6EECF244321}">
                <p14:modId xmlns:p14="http://schemas.microsoft.com/office/powerpoint/2010/main" val="153843361"/>
              </p:ext>
            </p:extLst>
          </p:nvPr>
        </p:nvGraphicFramePr>
        <p:xfrm>
          <a:off x="6334952" y="88399"/>
          <a:ext cx="1101760" cy="843503"/>
        </p:xfrm>
        <a:graphic>
          <a:graphicData uri="http://schemas.openxmlformats.org/drawingml/2006/chart">
            <c:chart xmlns:c="http://schemas.openxmlformats.org/drawingml/2006/chart" xmlns:r="http://schemas.openxmlformats.org/officeDocument/2006/relationships" r:id="rId5"/>
          </a:graphicData>
        </a:graphic>
      </p:graphicFrame>
      <p:pic>
        <p:nvPicPr>
          <p:cNvPr id="2" name="Picture 1">
            <a:extLst>
              <a:ext uri="{FF2B5EF4-FFF2-40B4-BE49-F238E27FC236}">
                <a16:creationId xmlns:a16="http://schemas.microsoft.com/office/drawing/2014/main" id="{53FFB39C-2DAB-4C8F-B322-61518AE745EE}"/>
              </a:ext>
            </a:extLst>
          </p:cNvPr>
          <p:cNvPicPr>
            <a:picLocks noChangeAspect="1"/>
          </p:cNvPicPr>
          <p:nvPr/>
        </p:nvPicPr>
        <p:blipFill>
          <a:blip r:embed="rId6"/>
          <a:stretch>
            <a:fillRect/>
          </a:stretch>
        </p:blipFill>
        <p:spPr>
          <a:xfrm>
            <a:off x="349155" y="1484798"/>
            <a:ext cx="5800185" cy="4318658"/>
          </a:xfrm>
          <a:prstGeom prst="rect">
            <a:avLst/>
          </a:prstGeom>
        </p:spPr>
      </p:pic>
      <p:pic>
        <p:nvPicPr>
          <p:cNvPr id="3" name="Picture 2">
            <a:extLst>
              <a:ext uri="{FF2B5EF4-FFF2-40B4-BE49-F238E27FC236}">
                <a16:creationId xmlns:a16="http://schemas.microsoft.com/office/drawing/2014/main" id="{E1E64C6B-5E40-44D9-8F6C-1A74968837B2}"/>
              </a:ext>
            </a:extLst>
          </p:cNvPr>
          <p:cNvPicPr>
            <a:picLocks noChangeAspect="1"/>
          </p:cNvPicPr>
          <p:nvPr/>
        </p:nvPicPr>
        <p:blipFill>
          <a:blip r:embed="rId7"/>
          <a:stretch>
            <a:fillRect/>
          </a:stretch>
        </p:blipFill>
        <p:spPr>
          <a:xfrm>
            <a:off x="6334952" y="1484797"/>
            <a:ext cx="5507893" cy="4318658"/>
          </a:xfrm>
          <a:prstGeom prst="rect">
            <a:avLst/>
          </a:prstGeom>
        </p:spPr>
      </p:pic>
    </p:spTree>
    <p:extLst>
      <p:ext uri="{BB962C8B-B14F-4D97-AF65-F5344CB8AC3E}">
        <p14:creationId xmlns:p14="http://schemas.microsoft.com/office/powerpoint/2010/main" val="176850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CC+CP performs much better in the sunset-to-day datasets than the flower translation.</a:t>
            </a:r>
          </a:p>
          <a:p>
            <a:pPr lvl="1"/>
            <a:r>
              <a:rPr lang="en-US" dirty="0">
                <a:ea typeface="Calibri" panose="020F0502020204030204" pitchFamily="34" charset="0"/>
              </a:rPr>
              <a:t>Efficientnet-B7 train on ImageNet (ImageNet doesn’t have substantial flower blooming instance)</a:t>
            </a:r>
          </a:p>
          <a:p>
            <a:pPr>
              <a:buFont typeface="Calibri" panose="020F0502020204030204" pitchFamily="34" charset="0"/>
              <a:buChar char="»"/>
            </a:pPr>
            <a:r>
              <a:rPr lang="en-US" dirty="0">
                <a:ea typeface="Calibri" panose="020F0502020204030204" pitchFamily="34" charset="0"/>
              </a:rPr>
              <a:t>CC+CP+TD impacted by the vanishing of the gradient problem in flower dataset but Viper Dataset  big enough</a:t>
            </a:r>
            <a:endParaRPr lang="en-US" dirty="0"/>
          </a:p>
          <a:p>
            <a:pPr>
              <a:buFont typeface="Calibri" panose="020F0502020204030204" pitchFamily="34" charset="0"/>
              <a:buChar char="»"/>
            </a:pPr>
            <a:r>
              <a:rPr lang="en-US" dirty="0"/>
              <a:t>Introduced Constraints help the network to preserve better detail information.</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F9E80F7-C13C-4086-88A9-25949EA6014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07667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7F9FA9-3824-4BA9-98D5-D674A7E122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D03D2DC-AEB0-404F-A246-F2A3F30A40F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7DA684EE-D9DE-428F-919E-6EB4DE2941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D954ED7-10D1-49FF-B1AD-70F9B6EECC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graphicFrame>
        <p:nvGraphicFramePr>
          <p:cNvPr id="7" name="Object 6">
            <a:extLst>
              <a:ext uri="{FF2B5EF4-FFF2-40B4-BE49-F238E27FC236}">
                <a16:creationId xmlns:a16="http://schemas.microsoft.com/office/drawing/2014/main" id="{5162FA1D-BE4A-48E1-A26B-7936FB067002}"/>
              </a:ext>
            </a:extLst>
          </p:cNvPr>
          <p:cNvGraphicFramePr>
            <a:graphicFrameLocks noChangeAspect="1"/>
          </p:cNvGraphicFramePr>
          <p:nvPr>
            <p:extLst>
              <p:ext uri="{D42A27DB-BD31-4B8C-83A1-F6EECF244321}">
                <p14:modId xmlns:p14="http://schemas.microsoft.com/office/powerpoint/2010/main" val="1930621913"/>
              </p:ext>
            </p:extLst>
          </p:nvPr>
        </p:nvGraphicFramePr>
        <p:xfrm>
          <a:off x="3297405" y="96252"/>
          <a:ext cx="5313195" cy="5791200"/>
        </p:xfrm>
        <a:graphic>
          <a:graphicData uri="http://schemas.openxmlformats.org/presentationml/2006/ole">
            <mc:AlternateContent xmlns:mc="http://schemas.openxmlformats.org/markup-compatibility/2006">
              <mc:Choice xmlns:v="urn:schemas-microsoft-com:vml" Requires="v">
                <p:oleObj spid="_x0000_s8263" name="Bitmap Image" r:id="rId4" imgW="7448400" imgH="8848800" progId="Paint.Picture">
                  <p:embed/>
                </p:oleObj>
              </mc:Choice>
              <mc:Fallback>
                <p:oleObj name="Bitmap Image" r:id="rId4" imgW="7448400" imgH="8848800" progId="Paint.Picture">
                  <p:embed/>
                  <p:pic>
                    <p:nvPicPr>
                      <p:cNvPr id="12" name="Object 11">
                        <a:extLst>
                          <a:ext uri="{FF2B5EF4-FFF2-40B4-BE49-F238E27FC236}">
                            <a16:creationId xmlns:a16="http://schemas.microsoft.com/office/drawing/2014/main" id="{A6C19E2F-70A7-4AA0-927A-13C4B7E589C1}"/>
                          </a:ext>
                        </a:extLst>
                      </p:cNvPr>
                      <p:cNvPicPr/>
                      <p:nvPr/>
                    </p:nvPicPr>
                    <p:blipFill>
                      <a:blip r:embed="rId5"/>
                      <a:stretch>
                        <a:fillRect/>
                      </a:stretch>
                    </p:blipFill>
                    <p:spPr>
                      <a:xfrm>
                        <a:off x="3297405" y="96252"/>
                        <a:ext cx="5313195" cy="57912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38CF27E4-C01D-499C-8FC4-BC7DDDE248D6}"/>
              </a:ext>
            </a:extLst>
          </p:cNvPr>
          <p:cNvSpPr/>
          <p:nvPr/>
        </p:nvSpPr>
        <p:spPr>
          <a:xfrm>
            <a:off x="2209800" y="5777277"/>
            <a:ext cx="7547811" cy="458074"/>
          </a:xfrm>
          <a:prstGeom prst="rect">
            <a:avLst/>
          </a:prstGeom>
        </p:spPr>
        <p:txBody>
          <a:bodyPr wrap="squar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(Left) input images, (center) Cycle-GAN, (right) this thesis work, CC+CP+TD</a:t>
            </a:r>
            <a:endParaRPr lang="en-US" sz="1800" dirty="0">
              <a:effectLst/>
              <a:latin typeface="Times New Roman" panose="02020603050405020304" pitchFamily="18" charset="0"/>
              <a:ea typeface="Calibri" panose="020F0502020204030204" pitchFamily="34" charset="0"/>
            </a:endParaRPr>
          </a:p>
        </p:txBody>
      </p:sp>
      <p:sp>
        <p:nvSpPr>
          <p:cNvPr id="9" name="Rectangle 8">
            <a:extLst>
              <a:ext uri="{FF2B5EF4-FFF2-40B4-BE49-F238E27FC236}">
                <a16:creationId xmlns:a16="http://schemas.microsoft.com/office/drawing/2014/main" id="{4D56F6B1-5E00-46B5-B547-5C1432AD911A}"/>
              </a:ext>
            </a:extLst>
          </p:cNvPr>
          <p:cNvSpPr/>
          <p:nvPr/>
        </p:nvSpPr>
        <p:spPr>
          <a:xfrm>
            <a:off x="2543427" y="4861974"/>
            <a:ext cx="753978"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Red</a:t>
            </a:r>
            <a:endParaRPr lang="en-US" dirty="0"/>
          </a:p>
        </p:txBody>
      </p:sp>
      <p:sp>
        <p:nvSpPr>
          <p:cNvPr id="10" name="Rectangle 9">
            <a:extLst>
              <a:ext uri="{FF2B5EF4-FFF2-40B4-BE49-F238E27FC236}">
                <a16:creationId xmlns:a16="http://schemas.microsoft.com/office/drawing/2014/main" id="{6188140A-873B-4704-8D6B-496EA34BC430}"/>
              </a:ext>
            </a:extLst>
          </p:cNvPr>
          <p:cNvSpPr/>
          <p:nvPr/>
        </p:nvSpPr>
        <p:spPr>
          <a:xfrm>
            <a:off x="2394661" y="2050862"/>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Green</a:t>
            </a:r>
            <a:endParaRPr lang="en-US" dirty="0"/>
          </a:p>
        </p:txBody>
      </p:sp>
      <p:sp>
        <p:nvSpPr>
          <p:cNvPr id="11" name="Rectangle 10">
            <a:extLst>
              <a:ext uri="{FF2B5EF4-FFF2-40B4-BE49-F238E27FC236}">
                <a16:creationId xmlns:a16="http://schemas.microsoft.com/office/drawing/2014/main" id="{FC57DAA5-25C7-4CB6-95B4-61F0BE29DB1E}"/>
              </a:ext>
            </a:extLst>
          </p:cNvPr>
          <p:cNvSpPr/>
          <p:nvPr/>
        </p:nvSpPr>
        <p:spPr>
          <a:xfrm>
            <a:off x="2245895" y="3493245"/>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Yellow</a:t>
            </a:r>
            <a:endParaRPr lang="en-US" dirty="0"/>
          </a:p>
        </p:txBody>
      </p:sp>
    </p:spTree>
    <p:extLst>
      <p:ext uri="{BB962C8B-B14F-4D97-AF65-F5344CB8AC3E}">
        <p14:creationId xmlns:p14="http://schemas.microsoft.com/office/powerpoint/2010/main" val="3353261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Both RC and RC+TD can capture facial gesture.</a:t>
            </a:r>
          </a:p>
          <a:p>
            <a:pPr marL="457200" lvl="1" indent="0">
              <a:buNone/>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1252AE6-5D1C-4E35-9DEF-073F9B1CC3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9" name="Table 8">
            <a:extLst>
              <a:ext uri="{FF2B5EF4-FFF2-40B4-BE49-F238E27FC236}">
                <a16:creationId xmlns:a16="http://schemas.microsoft.com/office/drawing/2014/main" id="{BEB6916B-BB75-44D4-BC88-AF699A9327C4}"/>
              </a:ext>
            </a:extLst>
          </p:cNvPr>
          <p:cNvGraphicFramePr>
            <a:graphicFrameLocks noGrp="1"/>
          </p:cNvGraphicFramePr>
          <p:nvPr>
            <p:extLst>
              <p:ext uri="{D42A27DB-BD31-4B8C-83A1-F6EECF244321}">
                <p14:modId xmlns:p14="http://schemas.microsoft.com/office/powerpoint/2010/main" val="2660856589"/>
              </p:ext>
            </p:extLst>
          </p:nvPr>
        </p:nvGraphicFramePr>
        <p:xfrm>
          <a:off x="1835770" y="1876174"/>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1.283±0.102</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1.069±0.274</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1.035±0.120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1.048±0.010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40%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1.041±0.013</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1.068±0.011</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60%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80%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4003269876"/>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47DF054-BA03-4C72-853B-4B21D47D945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2024832101"/>
              </p:ext>
            </p:extLst>
          </p:nvPr>
        </p:nvGraphicFramePr>
        <p:xfrm>
          <a:off x="1572126" y="813898"/>
          <a:ext cx="4523873" cy="35934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4141044698"/>
              </p:ext>
            </p:extLst>
          </p:nvPr>
        </p:nvGraphicFramePr>
        <p:xfrm>
          <a:off x="6095999" y="770022"/>
          <a:ext cx="4106780" cy="3593417"/>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6C4DE847-3D3E-4BAA-B406-A5625AE315FD}"/>
              </a:ext>
            </a:extLst>
          </p:cNvPr>
          <p:cNvPicPr>
            <a:picLocks noChangeAspect="1"/>
          </p:cNvPicPr>
          <p:nvPr/>
        </p:nvPicPr>
        <p:blipFill>
          <a:blip r:embed="rId6"/>
          <a:stretch>
            <a:fillRect/>
          </a:stretch>
        </p:blipFill>
        <p:spPr>
          <a:xfrm>
            <a:off x="6095999" y="5317431"/>
            <a:ext cx="1523073" cy="771690"/>
          </a:xfrm>
          <a:prstGeom prst="rect">
            <a:avLst/>
          </a:prstGeom>
        </p:spPr>
      </p:pic>
      <p:pic>
        <p:nvPicPr>
          <p:cNvPr id="14" name="Picture 13">
            <a:extLst>
              <a:ext uri="{FF2B5EF4-FFF2-40B4-BE49-F238E27FC236}">
                <a16:creationId xmlns:a16="http://schemas.microsoft.com/office/drawing/2014/main" id="{B6F88F39-AA98-41CF-86FE-816760578762}"/>
              </a:ext>
            </a:extLst>
          </p:cNvPr>
          <p:cNvPicPr>
            <a:picLocks noChangeAspect="1"/>
          </p:cNvPicPr>
          <p:nvPr/>
        </p:nvPicPr>
        <p:blipFill>
          <a:blip r:embed="rId7"/>
          <a:stretch>
            <a:fillRect/>
          </a:stretch>
        </p:blipFill>
        <p:spPr>
          <a:xfrm>
            <a:off x="4558995" y="5317431"/>
            <a:ext cx="1537003" cy="770547"/>
          </a:xfrm>
          <a:prstGeom prst="rect">
            <a:avLst/>
          </a:prstGeom>
        </p:spPr>
      </p:pic>
    </p:spTree>
    <p:extLst>
      <p:ext uri="{BB962C8B-B14F-4D97-AF65-F5344CB8AC3E}">
        <p14:creationId xmlns:p14="http://schemas.microsoft.com/office/powerpoint/2010/main" val="2808736999"/>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FA37BB-52DC-4C73-BF91-7581A3A275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430431326"/>
              </p:ext>
            </p:extLst>
          </p:nvPr>
        </p:nvGraphicFramePr>
        <p:xfrm>
          <a:off x="5220168" y="5771223"/>
          <a:ext cx="946483" cy="6534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1645915382"/>
              </p:ext>
            </p:extLst>
          </p:nvPr>
        </p:nvGraphicFramePr>
        <p:xfrm>
          <a:off x="6150610" y="5726787"/>
          <a:ext cx="946483" cy="609586"/>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DCA91C36-DE3C-4ABD-84AA-57577350BEAF}"/>
              </a:ext>
            </a:extLst>
          </p:cNvPr>
          <p:cNvPicPr>
            <a:picLocks noChangeAspect="1"/>
          </p:cNvPicPr>
          <p:nvPr/>
        </p:nvPicPr>
        <p:blipFill>
          <a:blip r:embed="rId6"/>
          <a:stretch>
            <a:fillRect/>
          </a:stretch>
        </p:blipFill>
        <p:spPr>
          <a:xfrm>
            <a:off x="152401" y="1103743"/>
            <a:ext cx="5943599" cy="4071120"/>
          </a:xfrm>
          <a:prstGeom prst="rect">
            <a:avLst/>
          </a:prstGeom>
        </p:spPr>
      </p:pic>
      <p:pic>
        <p:nvPicPr>
          <p:cNvPr id="9" name="Picture 8">
            <a:extLst>
              <a:ext uri="{FF2B5EF4-FFF2-40B4-BE49-F238E27FC236}">
                <a16:creationId xmlns:a16="http://schemas.microsoft.com/office/drawing/2014/main" id="{E5568934-1B59-4836-99C3-956F6BEE1F80}"/>
              </a:ext>
            </a:extLst>
          </p:cNvPr>
          <p:cNvPicPr>
            <a:picLocks noChangeAspect="1"/>
          </p:cNvPicPr>
          <p:nvPr/>
        </p:nvPicPr>
        <p:blipFill>
          <a:blip r:embed="rId7"/>
          <a:stretch>
            <a:fillRect/>
          </a:stretch>
        </p:blipFill>
        <p:spPr>
          <a:xfrm>
            <a:off x="6205220" y="1103743"/>
            <a:ext cx="5888990" cy="4071120"/>
          </a:xfrm>
          <a:prstGeom prst="rect">
            <a:avLst/>
          </a:prstGeom>
        </p:spPr>
      </p:pic>
    </p:spTree>
    <p:extLst>
      <p:ext uri="{BB962C8B-B14F-4D97-AF65-F5344CB8AC3E}">
        <p14:creationId xmlns:p14="http://schemas.microsoft.com/office/powerpoint/2010/main" val="245324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1954" y="5294478"/>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31672" y="5294478"/>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6813" y="5294478"/>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143812"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8"/>
          <a:stretch>
            <a:fillRect/>
          </a:stretch>
        </p:blipFill>
        <p:spPr>
          <a:xfrm>
            <a:off x="1947196" y="1237053"/>
            <a:ext cx="8297608" cy="3520477"/>
          </a:xfrm>
          <a:prstGeom prst="rect">
            <a:avLst/>
          </a:prstGeom>
        </p:spPr>
      </p:pic>
    </p:spTree>
    <p:extLst>
      <p:ext uri="{BB962C8B-B14F-4D97-AF65-F5344CB8AC3E}">
        <p14:creationId xmlns:p14="http://schemas.microsoft.com/office/powerpoint/2010/main" val="38549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668582-1DBD-4108-8794-C91696CF27E6}"/>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 RC model has been suffered from image flipping problem (Problem inherited from CNN) </a:t>
            </a:r>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r>
              <a:rPr lang="en-US" dirty="0"/>
              <a:t>RC+TD could maintain input video alignment which indicates the temporal discriminator network has better orientation awareness in its model weight</a:t>
            </a:r>
          </a:p>
          <a:p>
            <a:endParaRPr lang="en-US" dirty="0"/>
          </a:p>
          <a:p>
            <a:endParaRPr lang="en-US" dirty="0"/>
          </a:p>
          <a:p>
            <a:endParaRPr lang="en-US" dirty="0"/>
          </a:p>
          <a:p>
            <a:endParaRPr lang="en-US" dirty="0"/>
          </a:p>
          <a:p>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62E880-BF14-4A63-B42F-D6B498D96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0608910-1DFB-4DD0-B2F8-E4A1DA7B5384}"/>
              </a:ext>
            </a:extLst>
          </p:cNvPr>
          <p:cNvPicPr>
            <a:picLocks noChangeAspect="1"/>
          </p:cNvPicPr>
          <p:nvPr/>
        </p:nvPicPr>
        <p:blipFill>
          <a:blip r:embed="rId4"/>
          <a:stretch>
            <a:fillRect/>
          </a:stretch>
        </p:blipFill>
        <p:spPr>
          <a:xfrm>
            <a:off x="734095" y="2263328"/>
            <a:ext cx="10723809" cy="1714286"/>
          </a:xfrm>
          <a:prstGeom prst="rect">
            <a:avLst/>
          </a:prstGeom>
        </p:spPr>
      </p:pic>
    </p:spTree>
    <p:extLst>
      <p:ext uri="{BB962C8B-B14F-4D97-AF65-F5344CB8AC3E}">
        <p14:creationId xmlns:p14="http://schemas.microsoft.com/office/powerpoint/2010/main" val="1068121846"/>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3A12834A-B38C-4900-B4E7-BC3BC2A93A02}"/>
              </a:ext>
            </a:extLst>
          </p:cNvPr>
          <p:cNvGraphicFramePr>
            <a:graphicFrameLocks noGrp="1"/>
          </p:cNvGraphicFramePr>
          <p:nvPr>
            <p:extLst>
              <p:ext uri="{D42A27DB-BD31-4B8C-83A1-F6EECF244321}">
                <p14:modId xmlns:p14="http://schemas.microsoft.com/office/powerpoint/2010/main" val="170411642"/>
              </p:ext>
            </p:extLst>
          </p:nvPr>
        </p:nvGraphicFramePr>
        <p:xfrm>
          <a:off x="1835770" y="2030866"/>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Abiy to </a:t>
                      </a:r>
                      <a:r>
                        <a:rPr lang="en-US" sz="2200" kern="1200" dirty="0" err="1">
                          <a:solidFill>
                            <a:schemeClr val="tx1"/>
                          </a:solidFill>
                          <a:effectLst/>
                          <a:latin typeface="+mj-lt"/>
                          <a:ea typeface="Cambria Math" panose="02040503050406030204" pitchFamily="18" charset="0"/>
                          <a:cs typeface="+mn-cs"/>
                        </a:rPr>
                        <a:t>Debretsion</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a:effectLst/>
                          <a:latin typeface="Times New Roman" panose="02020603050405020304" pitchFamily="18" charset="0"/>
                          <a:ea typeface="Calibri" panose="020F0502020204030204" pitchFamily="34" charset="0"/>
                          <a:cs typeface="Times New Roman" panose="02020603050405020304" pitchFamily="18" charset="0"/>
                        </a:rPr>
                        <a:t>1.250±0.055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Times New Roman" panose="02020603050405020304" pitchFamily="18" charset="0"/>
                          <a:ea typeface="Calibri" panose="020F0502020204030204" pitchFamily="34" charset="0"/>
                          <a:cs typeface="Times New Roman" panose="02020603050405020304" pitchFamily="18" charset="0"/>
                        </a:rPr>
                        <a:t>1.475±0.047</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1.171±0.054</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1.314±0.033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1.218±0.030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1.307±0.031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3068533635"/>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596920696"/>
              </p:ext>
            </p:extLst>
          </p:nvPr>
        </p:nvGraphicFramePr>
        <p:xfrm>
          <a:off x="1279608" y="1235242"/>
          <a:ext cx="4603583" cy="39784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1274207339"/>
              </p:ext>
            </p:extLst>
          </p:nvPr>
        </p:nvGraphicFramePr>
        <p:xfrm>
          <a:off x="6308809" y="1235242"/>
          <a:ext cx="4603582" cy="3978442"/>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607339" y="5816866"/>
            <a:ext cx="977322" cy="613859"/>
          </a:xfrm>
          <a:prstGeom prst="rect">
            <a:avLst/>
          </a:prstGeom>
        </p:spPr>
      </p:pic>
    </p:spTree>
    <p:extLst>
      <p:ext uri="{BB962C8B-B14F-4D97-AF65-F5344CB8AC3E}">
        <p14:creationId xmlns:p14="http://schemas.microsoft.com/office/powerpoint/2010/main" val="459073039"/>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3192316543"/>
              </p:ext>
            </p:extLst>
          </p:nvPr>
        </p:nvGraphicFramePr>
        <p:xfrm>
          <a:off x="4251408" y="124566"/>
          <a:ext cx="1844592" cy="7880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810288158"/>
              </p:ext>
            </p:extLst>
          </p:nvPr>
        </p:nvGraphicFramePr>
        <p:xfrm>
          <a:off x="6308809" y="101897"/>
          <a:ext cx="1844591" cy="394496"/>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464067" y="541725"/>
            <a:ext cx="5689484" cy="6134418"/>
          </a:xfrm>
          <a:prstGeom prst="rect">
            <a:avLst/>
          </a:prstGeom>
        </p:spPr>
      </p:pic>
    </p:spTree>
    <p:extLst>
      <p:ext uri="{BB962C8B-B14F-4D97-AF65-F5344CB8AC3E}">
        <p14:creationId xmlns:p14="http://schemas.microsoft.com/office/powerpoint/2010/main" val="237632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Video-to-Video translation should exploited both spatial and temporal information.</a:t>
            </a:r>
          </a:p>
          <a:p>
            <a:pPr>
              <a:buFont typeface="Calibri" panose="020F0502020204030204" pitchFamily="34" charset="0"/>
              <a:buChar char="»"/>
            </a:pPr>
            <a:r>
              <a:rPr lang="en-US" dirty="0"/>
              <a:t> Early work relay on cycle consistency for content translation but result object disappearance problem. </a:t>
            </a:r>
          </a:p>
          <a:p>
            <a:pPr>
              <a:buFont typeface="Calibri" panose="020F0502020204030204" pitchFamily="34" charset="0"/>
              <a:buChar char="»"/>
            </a:pPr>
            <a:r>
              <a:rPr lang="en-US" dirty="0"/>
              <a:t>To mitigate object disappearance problem loss-preserving constraint introduce to minimize feature map difference between original input and translated output.</a:t>
            </a:r>
          </a:p>
          <a:p>
            <a:pPr>
              <a:buFont typeface="Calibri" panose="020F0502020204030204" pitchFamily="34" charset="0"/>
              <a:buChar char="»"/>
            </a:pPr>
            <a:r>
              <a:rPr lang="en-US" dirty="0"/>
              <a:t>Temporal discriminator network check temporal coherency between the generate frames has been introduced to further minimize object dislocation problem.</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03287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Proposed model impacted by </a:t>
            </a:r>
          </a:p>
          <a:p>
            <a:pPr lvl="1">
              <a:buFont typeface="Calibri" panose="020F0502020204030204" pitchFamily="34" charset="0"/>
              <a:buChar char="»"/>
            </a:pPr>
            <a:r>
              <a:rPr lang="en-US" dirty="0"/>
              <a:t>The Efficientnet-B7 model performance on such datasets.</a:t>
            </a:r>
          </a:p>
          <a:p>
            <a:pPr lvl="1">
              <a:buFont typeface="Calibri" panose="020F0502020204030204" pitchFamily="34" charset="0"/>
              <a:buChar char="»"/>
            </a:pPr>
            <a:r>
              <a:rPr lang="en-US" dirty="0"/>
              <a:t>Dataset size </a:t>
            </a:r>
            <a:r>
              <a:rPr lang="en-US" i="1" dirty="0"/>
              <a:t>(Collapse in small datasets but improved by gradient penalty).</a:t>
            </a:r>
          </a:p>
          <a:p>
            <a:pPr>
              <a:buFont typeface="Calibri" panose="020F0502020204030204" pitchFamily="34" charset="0"/>
              <a:buChar char="»"/>
            </a:pPr>
            <a:r>
              <a:rPr lang="en-US" dirty="0"/>
              <a:t>Ablation study has been  conducted to decided temporal discriminator type.</a:t>
            </a:r>
          </a:p>
          <a:p>
            <a:pPr>
              <a:buFont typeface="Calibri" panose="020F0502020204030204" pitchFamily="34" charset="0"/>
              <a:buChar char="»"/>
            </a:pPr>
            <a:r>
              <a:rPr lang="en-US" dirty="0"/>
              <a:t>Cycle GAN is not complex enough for video translation.(with respect)</a:t>
            </a:r>
          </a:p>
          <a:p>
            <a:pPr>
              <a:buFont typeface="Calibri" panose="020F0502020204030204" pitchFamily="34" charset="0"/>
              <a:buChar char="»"/>
            </a:pPr>
            <a:r>
              <a:rPr lang="en-US" dirty="0"/>
              <a:t>Temporal discriminator network help the network to be aware on spatial and temporal changes.</a:t>
            </a:r>
          </a:p>
          <a:p>
            <a:pPr>
              <a:buFont typeface="Calibri" panose="020F0502020204030204" pitchFamily="34" charset="0"/>
              <a:buChar char="»"/>
            </a:pPr>
            <a:r>
              <a:rPr lang="en-US" dirty="0"/>
              <a:t>CC+CP+TD performed advantage by 60 % on CC and 35 % on CC+CP.</a:t>
            </a:r>
          </a:p>
          <a:p>
            <a:pPr>
              <a:buFont typeface="Calibri" panose="020F0502020204030204" pitchFamily="34" charset="0"/>
              <a:buChar char="»"/>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1736535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sz="half" idx="1"/>
          </p:nvPr>
        </p:nvSpPr>
        <p:spPr>
          <a:xfrm>
            <a:off x="998621" y="782888"/>
            <a:ext cx="10515600" cy="4351338"/>
          </a:xfrm>
        </p:spPr>
        <p:txBody>
          <a:bodyPr/>
          <a:lstStyle/>
          <a:p>
            <a:pPr>
              <a:buFont typeface="Calibri" panose="020F0502020204030204" pitchFamily="34" charset="0"/>
              <a:buChar char="»"/>
            </a:pPr>
            <a:r>
              <a:rPr lang="en-US" dirty="0"/>
              <a:t>Retune feature extraction network (EfficientNET-B7) on the training dataset.</a:t>
            </a:r>
          </a:p>
          <a:p>
            <a:pPr>
              <a:buFont typeface="Calibri" panose="020F0502020204030204" pitchFamily="34" charset="0"/>
              <a:buChar char="»"/>
            </a:pPr>
            <a:r>
              <a:rPr lang="en-US" dirty="0"/>
              <a:t>Better temporal discriminator network design.</a:t>
            </a:r>
          </a:p>
          <a:p>
            <a:pPr>
              <a:buFont typeface="Calibri" panose="020F0502020204030204" pitchFamily="34" charset="0"/>
              <a:buChar char="»"/>
            </a:pPr>
            <a:r>
              <a:rPr lang="en-US" dirty="0"/>
              <a:t>Construct synthetic intermediate frames between successive frames (HFR videos)</a:t>
            </a:r>
          </a:p>
          <a:p>
            <a:pPr>
              <a:buFont typeface="Calibri" panose="020F0502020204030204" pitchFamily="34" charset="0"/>
              <a:buChar char="»"/>
            </a:pPr>
            <a:endParaRPr lang="en-US" dirty="0"/>
          </a:p>
          <a:p>
            <a:pPr marL="0" indent="0">
              <a:buNone/>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41564800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19459" name="文本框 4"/>
          <p:cNvSpPr txBox="1"/>
          <p:nvPr>
            <p:custDataLst>
              <p:tags r:id="rId3"/>
            </p:custDataLst>
          </p:nvPr>
        </p:nvSpPr>
        <p:spPr>
          <a:xfrm>
            <a:off x="2014538" y="2168525"/>
            <a:ext cx="8166100" cy="2441575"/>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9600" dirty="0">
                <a:solidFill>
                  <a:srgbClr val="FBFBFB"/>
                </a:solidFill>
                <a:latin typeface="Calibri" panose="020F0502020204030204" pitchFamily="34" charset="0"/>
                <a:ea typeface="Calibri" panose="020F0502020204030204" pitchFamily="34" charset="0"/>
              </a:rPr>
              <a:t>THANK YOU</a:t>
            </a:r>
            <a:endParaRPr lang="zh-CN" altLang="en-US" sz="9600">
              <a:solidFill>
                <a:srgbClr val="FBFBFB"/>
              </a:solidFill>
              <a:latin typeface="Calibri" panose="020F0502020204030204" pitchFamily="34" charset="0"/>
              <a:ea typeface="Calibri" panose="020F0502020204030204" pitchFamily="34" charset="0"/>
            </a:endParaRPr>
          </a:p>
        </p:txBody>
      </p:sp>
      <p:sp>
        <p:nvSpPr>
          <p:cNvPr id="7" name="任意多边形 6"/>
          <p:cNvSpPr/>
          <p:nvPr>
            <p:custDataLst>
              <p:tags r:id="rId4"/>
            </p:custDataLst>
          </p:nvPr>
        </p:nvSpPr>
        <p:spPr>
          <a:xfrm rot="699482">
            <a:off x="8721725" y="2024063"/>
            <a:ext cx="936625" cy="928688"/>
          </a:xfrm>
          <a:custGeom>
            <a:avLst/>
            <a:gdLst>
              <a:gd name="connsiteX0" fmla="*/ 266700 w 533400"/>
              <a:gd name="connsiteY0" fmla="*/ 0 h 485776"/>
              <a:gd name="connsiteX1" fmla="*/ 533400 w 533400"/>
              <a:gd name="connsiteY1" fmla="*/ 219076 h 485776"/>
              <a:gd name="connsiteX2" fmla="*/ 266700 w 533400"/>
              <a:gd name="connsiteY2" fmla="*/ 438152 h 485776"/>
              <a:gd name="connsiteX3" fmla="*/ 226318 w 533400"/>
              <a:gd name="connsiteY3" fmla="*/ 434808 h 485776"/>
              <a:gd name="connsiteX4" fmla="*/ 228600 w 533400"/>
              <a:gd name="connsiteY4" fmla="*/ 435769 h 485776"/>
              <a:gd name="connsiteX5" fmla="*/ 154781 w 533400"/>
              <a:gd name="connsiteY5" fmla="*/ 485776 h 485776"/>
              <a:gd name="connsiteX6" fmla="*/ 140129 w 533400"/>
              <a:gd name="connsiteY6" fmla="*/ 408331 h 485776"/>
              <a:gd name="connsiteX7" fmla="*/ 78115 w 533400"/>
              <a:gd name="connsiteY7" fmla="*/ 373986 h 485776"/>
              <a:gd name="connsiteX8" fmla="*/ 0 w 533400"/>
              <a:gd name="connsiteY8" fmla="*/ 219076 h 485776"/>
              <a:gd name="connsiteX9" fmla="*/ 266700 w 533400"/>
              <a:gd name="connsiteY9" fmla="*/ 0 h 485776"/>
              <a:gd name="connsiteX0-1" fmla="*/ 266700 w 533400"/>
              <a:gd name="connsiteY0-2" fmla="*/ 0 h 485776"/>
              <a:gd name="connsiteX1-3" fmla="*/ 533400 w 533400"/>
              <a:gd name="connsiteY1-4" fmla="*/ 219076 h 485776"/>
              <a:gd name="connsiteX2-5" fmla="*/ 266700 w 533400"/>
              <a:gd name="connsiteY2-6" fmla="*/ 438152 h 485776"/>
              <a:gd name="connsiteX3-7" fmla="*/ 226318 w 533400"/>
              <a:gd name="connsiteY3-8" fmla="*/ 434808 h 485776"/>
              <a:gd name="connsiteX4-9" fmla="*/ 228600 w 533400"/>
              <a:gd name="connsiteY4-10" fmla="*/ 435769 h 485776"/>
              <a:gd name="connsiteX5-11" fmla="*/ 154781 w 533400"/>
              <a:gd name="connsiteY5-12" fmla="*/ 485776 h 485776"/>
              <a:gd name="connsiteX6-13" fmla="*/ 140129 w 533400"/>
              <a:gd name="connsiteY6-14" fmla="*/ 408331 h 485776"/>
              <a:gd name="connsiteX7-15" fmla="*/ 78115 w 533400"/>
              <a:gd name="connsiteY7-16" fmla="*/ 373986 h 485776"/>
              <a:gd name="connsiteX8-17" fmla="*/ 0 w 533400"/>
              <a:gd name="connsiteY8-18" fmla="*/ 219076 h 485776"/>
              <a:gd name="connsiteX9-19" fmla="*/ 266700 w 533400"/>
              <a:gd name="connsiteY9-20" fmla="*/ 0 h 485776"/>
              <a:gd name="connsiteX0-21" fmla="*/ 266700 w 533400"/>
              <a:gd name="connsiteY0-22" fmla="*/ 0 h 485776"/>
              <a:gd name="connsiteX1-23" fmla="*/ 533400 w 533400"/>
              <a:gd name="connsiteY1-24" fmla="*/ 219076 h 485776"/>
              <a:gd name="connsiteX2-25" fmla="*/ 266700 w 533400"/>
              <a:gd name="connsiteY2-26" fmla="*/ 438152 h 485776"/>
              <a:gd name="connsiteX3-27" fmla="*/ 226318 w 533400"/>
              <a:gd name="connsiteY3-28" fmla="*/ 434808 h 485776"/>
              <a:gd name="connsiteX4-29" fmla="*/ 228600 w 533400"/>
              <a:gd name="connsiteY4-30" fmla="*/ 435769 h 485776"/>
              <a:gd name="connsiteX5-31" fmla="*/ 154781 w 533400"/>
              <a:gd name="connsiteY5-32" fmla="*/ 485776 h 485776"/>
              <a:gd name="connsiteX6-33" fmla="*/ 140129 w 533400"/>
              <a:gd name="connsiteY6-34" fmla="*/ 408331 h 485776"/>
              <a:gd name="connsiteX7-35" fmla="*/ 78115 w 533400"/>
              <a:gd name="connsiteY7-36" fmla="*/ 373986 h 485776"/>
              <a:gd name="connsiteX8-37" fmla="*/ 0 w 533400"/>
              <a:gd name="connsiteY8-38" fmla="*/ 219076 h 485776"/>
              <a:gd name="connsiteX9-39" fmla="*/ 266700 w 533400"/>
              <a:gd name="connsiteY9-40" fmla="*/ 0 h 4857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33400" h="485776">
                <a:moveTo>
                  <a:pt x="266700" y="0"/>
                </a:moveTo>
                <a:cubicBezTo>
                  <a:pt x="413994" y="0"/>
                  <a:pt x="533400" y="98084"/>
                  <a:pt x="533400" y="219076"/>
                </a:cubicBezTo>
                <a:cubicBezTo>
                  <a:pt x="533400" y="340068"/>
                  <a:pt x="413994" y="438152"/>
                  <a:pt x="266700" y="438152"/>
                </a:cubicBezTo>
                <a:lnTo>
                  <a:pt x="226318" y="434808"/>
                </a:lnTo>
                <a:lnTo>
                  <a:pt x="228600" y="435769"/>
                </a:lnTo>
                <a:cubicBezTo>
                  <a:pt x="203994" y="452438"/>
                  <a:pt x="203476" y="475989"/>
                  <a:pt x="154781" y="485776"/>
                </a:cubicBezTo>
                <a:cubicBezTo>
                  <a:pt x="163662" y="453078"/>
                  <a:pt x="145013" y="434146"/>
                  <a:pt x="140129" y="408331"/>
                </a:cubicBezTo>
                <a:lnTo>
                  <a:pt x="78115" y="373986"/>
                </a:lnTo>
                <a:cubicBezTo>
                  <a:pt x="29851" y="334341"/>
                  <a:pt x="0" y="279572"/>
                  <a:pt x="0" y="219076"/>
                </a:cubicBezTo>
                <a:cubicBezTo>
                  <a:pt x="0" y="98084"/>
                  <a:pt x="119406" y="0"/>
                  <a:pt x="2667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t>
            </a: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2" name="Date Placeholder 1">
            <a:extLst>
              <a:ext uri="{FF2B5EF4-FFF2-40B4-BE49-F238E27FC236}">
                <a16:creationId xmlns:a16="http://schemas.microsoft.com/office/drawing/2014/main" id="{2327FDA6-A2A4-406B-82DF-1AE7D706FA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0A1C441-6C23-4416-BA6F-54E9E890372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DDA992CE-9A13-4CF6-88DF-F0745B8258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E1A721F0-1348-4200-990C-9805116AD2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348"/>
        <p:cNvGrpSpPr/>
        <p:nvPr/>
      </p:nvGrpSpPr>
      <p:grpSpPr>
        <a:xfrm>
          <a:off x="0" y="0"/>
          <a:ext cx="0" cy="0"/>
          <a:chOff x="0" y="0"/>
          <a:chExt cx="0" cy="0"/>
        </a:xfrm>
      </p:grpSpPr>
      <p:sp>
        <p:nvSpPr>
          <p:cNvPr id="349" name="Google Shape;349;p20"/>
          <p:cNvSpPr txBox="1">
            <a:spLocks noGrp="1"/>
          </p:cNvSpPr>
          <p:nvPr>
            <p:ph type="title"/>
          </p:nvPr>
        </p:nvSpPr>
        <p:spPr>
          <a:xfrm>
            <a:off x="7139821" y="1639984"/>
            <a:ext cx="5052179" cy="1248328"/>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What’s the message? </a:t>
            </a:r>
            <a:endParaRPr b="1" dirty="0">
              <a:solidFill>
                <a:schemeClr val="bg1"/>
              </a:solidFill>
            </a:endParaRPr>
          </a:p>
        </p:txBody>
      </p:sp>
      <p:sp>
        <p:nvSpPr>
          <p:cNvPr id="4" name="Slide Number Placeholder 3">
            <a:extLst>
              <a:ext uri="{FF2B5EF4-FFF2-40B4-BE49-F238E27FC236}">
                <a16:creationId xmlns:a16="http://schemas.microsoft.com/office/drawing/2014/main" id="{619EADE5-D224-4DCD-9FE3-94523968283C}"/>
              </a:ext>
            </a:extLst>
          </p:cNvPr>
          <p:cNvSpPr>
            <a:spLocks noGrp="1"/>
          </p:cNvSpPr>
          <p:nvPr>
            <p:ph type="sldNum" idx="12"/>
          </p:nvPr>
        </p:nvSpPr>
        <p:spPr/>
        <p:txBody>
          <a:bodyPr/>
          <a:lstStyle/>
          <a:p>
            <a:fld id="{00000000-1234-1234-1234-123412341234}" type="slidenum">
              <a:rPr lang="en" smtClean="0"/>
              <a:pPr/>
              <a:t>68</a:t>
            </a:fld>
            <a:endParaRPr lang="en"/>
          </a:p>
        </p:txBody>
      </p:sp>
      <p:sp>
        <p:nvSpPr>
          <p:cNvPr id="2" name="Rectangle 1">
            <a:extLst>
              <a:ext uri="{FF2B5EF4-FFF2-40B4-BE49-F238E27FC236}">
                <a16:creationId xmlns:a16="http://schemas.microsoft.com/office/drawing/2014/main" id="{E8E386D1-CFCD-4BD5-9BFE-8C6A5A06D643}"/>
              </a:ext>
            </a:extLst>
          </p:cNvPr>
          <p:cNvSpPr/>
          <p:nvPr/>
        </p:nvSpPr>
        <p:spPr>
          <a:xfrm>
            <a:off x="7652085" y="3497384"/>
            <a:ext cx="3892130" cy="2062103"/>
          </a:xfrm>
          <a:prstGeom prst="rect">
            <a:avLst/>
          </a:prstGeom>
        </p:spPr>
        <p:txBody>
          <a:bodyPr wrap="square">
            <a:spAutoFit/>
          </a:bodyPr>
          <a:lstStyle/>
          <a:p>
            <a:pPr algn="ctr"/>
            <a:r>
              <a:rPr lang="en-US" sz="3200" dirty="0">
                <a:solidFill>
                  <a:schemeClr val="bg1"/>
                </a:solidFill>
              </a:rPr>
              <a:t>Don’t believe every thing you see…</a:t>
            </a:r>
          </a:p>
          <a:p>
            <a:pPr algn="ctr"/>
            <a:r>
              <a:rPr lang="en-US" sz="3200" dirty="0">
                <a:solidFill>
                  <a:schemeClr val="bg1"/>
                </a:solidFill>
              </a:rPr>
              <a:t>Even salt looks like sugar</a:t>
            </a:r>
            <a:r>
              <a:rPr lang="en-US" sz="2400" dirty="0">
                <a:solidFill>
                  <a:schemeClr val="bg1"/>
                </a:solidFill>
              </a:rPr>
              <a:t>.</a:t>
            </a:r>
          </a:p>
        </p:txBody>
      </p:sp>
      <p:pic>
        <p:nvPicPr>
          <p:cNvPr id="1030" name="Picture 6" descr="Image result for ohh">
            <a:extLst>
              <a:ext uri="{FF2B5EF4-FFF2-40B4-BE49-F238E27FC236}">
                <a16:creationId xmlns:a16="http://schemas.microsoft.com/office/drawing/2014/main" id="{E4B1549A-1CEF-4500-B40C-F60442839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1" y="1312984"/>
            <a:ext cx="6350000" cy="43688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don't believe what you see">
            <a:extLst>
              <a:ext uri="{FF2B5EF4-FFF2-40B4-BE49-F238E27FC236}">
                <a16:creationId xmlns:a16="http://schemas.microsoft.com/office/drawing/2014/main" id="{23EE2334-4C87-4957-97A4-C0493B3AB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2AAC-9691-4CD2-886E-B7E4EA39EE6B}"/>
              </a:ext>
            </a:extLst>
          </p:cNvPr>
          <p:cNvSpPr>
            <a:spLocks noGrp="1"/>
          </p:cNvSpPr>
          <p:nvPr>
            <p:ph type="title"/>
          </p:nvPr>
        </p:nvSpPr>
        <p:spPr/>
        <p:txBody>
          <a:bodyPr/>
          <a:lstStyle/>
          <a:p>
            <a:endParaRPr lang="en-US" dirty="0"/>
          </a:p>
        </p:txBody>
      </p:sp>
      <p:sp>
        <p:nvSpPr>
          <p:cNvPr id="4" name="Date Placeholder 3">
            <a:extLst>
              <a:ext uri="{FF2B5EF4-FFF2-40B4-BE49-F238E27FC236}">
                <a16:creationId xmlns:a16="http://schemas.microsoft.com/office/drawing/2014/main" id="{C7BE1C00-4F25-4B30-993B-41C15C969D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CB4070D3-CE46-4216-A662-F538A5462A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25FC0C-E40C-4309-A2E9-D7ACA2F47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mc:AlternateContent xmlns:mc="http://schemas.openxmlformats.org/markup-compatibility/2006">
        <mc:Choice xmlns:psuz="http://schemas.microsoft.com/office/powerpoint/2016/summaryzoom" Requires="psuz">
          <p:graphicFrame>
            <p:nvGraphicFramePr>
              <p:cNvPr id="8" name="Summary Zoom 7">
                <a:extLst>
                  <a:ext uri="{FF2B5EF4-FFF2-40B4-BE49-F238E27FC236}">
                    <a16:creationId xmlns:a16="http://schemas.microsoft.com/office/drawing/2014/main" id="{690007DC-3398-4E82-9601-92681ABB1D5D}"/>
                  </a:ext>
                </a:extLst>
              </p:cNvPr>
              <p:cNvGraphicFramePr>
                <a:graphicFrameLocks noChangeAspect="1"/>
              </p:cNvGraphicFramePr>
              <p:nvPr>
                <p:extLst>
                  <p:ext uri="{D42A27DB-BD31-4B8C-83A1-F6EECF244321}">
                    <p14:modId xmlns:p14="http://schemas.microsoft.com/office/powerpoint/2010/main" val="2260367474"/>
                  </p:ext>
                </p:extLst>
              </p:nvPr>
            </p:nvGraphicFramePr>
            <p:xfrm>
              <a:off x="156818" y="1062831"/>
              <a:ext cx="11878364" cy="4732338"/>
            </p:xfrm>
            <a:graphic>
              <a:graphicData uri="http://schemas.microsoft.com/office/powerpoint/2016/summaryzoom">
                <psuz:summaryZm>
                  <psuz:summaryZmObj sectionId="{3CF892C3-021B-47CB-A8DE-EA0AEC42520E}">
                    <psuz:zmPr id="{68B8BB1E-3B58-4892-B069-B0E097B9E491}" transitionDur="1000">
                      <p166:blipFill xmlns:p166="http://schemas.microsoft.com/office/powerpoint/2016/6/main">
                        <a:blip r:embed="rId3"/>
                        <a:stretch>
                          <a:fillRect/>
                        </a:stretch>
                      </p166:blipFill>
                      <p166:spPr xmlns:p166="http://schemas.microsoft.com/office/powerpoint/2016/6/main">
                        <a:xfrm>
                          <a:off x="415744" y="250338"/>
                          <a:ext cx="1187836" cy="668157"/>
                        </a:xfrm>
                        <a:prstGeom prst="rect">
                          <a:avLst/>
                        </a:prstGeom>
                        <a:ln w="3175">
                          <a:solidFill>
                            <a:prstClr val="ltGray"/>
                          </a:solidFill>
                        </a:ln>
                      </p166:spPr>
                    </psuz:zmPr>
                  </psuz:summaryZmObj>
                  <psuz:summaryZmObj sectionId="{55573B9C-F53A-4A9D-A30A-9C8C43BB5CB9}">
                    <psuz:zmPr id="{2B4B740B-C0ED-4F31-B3EB-D680667639CD}" transitionDur="1000">
                      <p166:blipFill xmlns:p166="http://schemas.microsoft.com/office/powerpoint/2016/6/main">
                        <a:blip r:embed="rId4"/>
                        <a:stretch>
                          <a:fillRect/>
                        </a:stretch>
                      </p166:blipFill>
                      <p166:spPr xmlns:p166="http://schemas.microsoft.com/office/powerpoint/2016/6/main">
                        <a:xfrm>
                          <a:off x="1648124" y="250338"/>
                          <a:ext cx="1187836" cy="668157"/>
                        </a:xfrm>
                        <a:prstGeom prst="rect">
                          <a:avLst/>
                        </a:prstGeom>
                        <a:ln w="3175">
                          <a:solidFill>
                            <a:prstClr val="ltGray"/>
                          </a:solidFill>
                        </a:ln>
                      </p166:spPr>
                    </psuz:zmPr>
                  </psuz:summaryZmObj>
                  <psuz:summaryZmObj sectionId="{935D34C3-AC6C-4699-B7F4-E3B8CEC0A986}">
                    <psuz:zmPr id="{1D2D7B4F-C0CF-4074-943D-EF89AB17B0E6}" transitionDur="1000">
                      <p166:blipFill xmlns:p166="http://schemas.microsoft.com/office/powerpoint/2016/6/main">
                        <a:blip r:embed="rId5"/>
                        <a:stretch>
                          <a:fillRect/>
                        </a:stretch>
                      </p166:blipFill>
                      <p166:spPr xmlns:p166="http://schemas.microsoft.com/office/powerpoint/2016/6/main">
                        <a:xfrm>
                          <a:off x="2880504" y="250338"/>
                          <a:ext cx="1187836" cy="668157"/>
                        </a:xfrm>
                        <a:prstGeom prst="rect">
                          <a:avLst/>
                        </a:prstGeom>
                        <a:ln w="3175">
                          <a:solidFill>
                            <a:prstClr val="ltGray"/>
                          </a:solidFill>
                        </a:ln>
                      </p166:spPr>
                    </psuz:zmPr>
                  </psuz:summaryZmObj>
                  <psuz:summaryZmObj sectionId="{989D26F6-C287-4658-8777-59E6BD154C50}">
                    <psuz:zmPr id="{7EA86061-7454-4E84-85FE-A18D61D8143D}" transitionDur="1000">
                      <p166:blipFill xmlns:p166="http://schemas.microsoft.com/office/powerpoint/2016/6/main">
                        <a:blip r:embed="rId6"/>
                        <a:stretch>
                          <a:fillRect/>
                        </a:stretch>
                      </p166:blipFill>
                      <p166:spPr xmlns:p166="http://schemas.microsoft.com/office/powerpoint/2016/6/main">
                        <a:xfrm>
                          <a:off x="4112884" y="250338"/>
                          <a:ext cx="1187836" cy="668157"/>
                        </a:xfrm>
                        <a:prstGeom prst="rect">
                          <a:avLst/>
                        </a:prstGeom>
                        <a:ln w="3175">
                          <a:solidFill>
                            <a:prstClr val="ltGray"/>
                          </a:solidFill>
                        </a:ln>
                      </p166:spPr>
                    </psuz:zmPr>
                  </psuz:summaryZmObj>
                  <psuz:summaryZmObj sectionId="{D30611C1-5C78-4CC5-B7B3-CF42E2CD6C5E}">
                    <psuz:zmPr id="{A1744CE1-ACFD-46F7-BCAC-A246E331A34B}" transitionDur="1000">
                      <p166:blipFill xmlns:p166="http://schemas.microsoft.com/office/powerpoint/2016/6/main">
                        <a:blip r:embed="rId7"/>
                        <a:stretch>
                          <a:fillRect/>
                        </a:stretch>
                      </p166:blipFill>
                      <p166:spPr xmlns:p166="http://schemas.microsoft.com/office/powerpoint/2016/6/main">
                        <a:xfrm>
                          <a:off x="5345264" y="250338"/>
                          <a:ext cx="1187836" cy="668157"/>
                        </a:xfrm>
                        <a:prstGeom prst="rect">
                          <a:avLst/>
                        </a:prstGeom>
                        <a:ln w="3175">
                          <a:solidFill>
                            <a:prstClr val="ltGray"/>
                          </a:solidFill>
                        </a:ln>
                      </p166:spPr>
                    </psuz:zmPr>
                  </psuz:summaryZmObj>
                  <psuz:summaryZmObj sectionId="{825E18AD-D7B6-4911-A93F-494FF9D0578F}">
                    <psuz:zmPr id="{3D73A839-DDC2-43CA-B62D-6BEE2AB4A72F}" transitionDur="1000">
                      <p166:blipFill xmlns:p166="http://schemas.microsoft.com/office/powerpoint/2016/6/main">
                        <a:blip r:embed="rId8"/>
                        <a:stretch>
                          <a:fillRect/>
                        </a:stretch>
                      </p166:blipFill>
                      <p166:spPr xmlns:p166="http://schemas.microsoft.com/office/powerpoint/2016/6/main">
                        <a:xfrm>
                          <a:off x="6577644" y="250338"/>
                          <a:ext cx="1187836" cy="668157"/>
                        </a:xfrm>
                        <a:prstGeom prst="rect">
                          <a:avLst/>
                        </a:prstGeom>
                        <a:ln w="3175">
                          <a:solidFill>
                            <a:prstClr val="ltGray"/>
                          </a:solidFill>
                        </a:ln>
                      </p166:spPr>
                    </psuz:zmPr>
                  </psuz:summaryZmObj>
                  <psuz:summaryZmObj sectionId="{B675E7AB-E61D-4ADB-80E5-9AC0CE0FFA05}">
                    <psuz:zmPr id="{40A5D60D-E9CA-4EDE-A64E-9E4F47E1A52D}" transitionDur="1000">
                      <p166:blipFill xmlns:p166="http://schemas.microsoft.com/office/powerpoint/2016/6/main">
                        <a:blip r:embed="rId9"/>
                        <a:stretch>
                          <a:fillRect/>
                        </a:stretch>
                      </p166:blipFill>
                      <p166:spPr xmlns:p166="http://schemas.microsoft.com/office/powerpoint/2016/6/main">
                        <a:xfrm>
                          <a:off x="7810024" y="250338"/>
                          <a:ext cx="1187836" cy="668157"/>
                        </a:xfrm>
                        <a:prstGeom prst="rect">
                          <a:avLst/>
                        </a:prstGeom>
                        <a:ln w="3175">
                          <a:solidFill>
                            <a:prstClr val="ltGray"/>
                          </a:solidFill>
                        </a:ln>
                      </p166:spPr>
                    </psuz:zmPr>
                  </psuz:summaryZmObj>
                  <psuz:summaryZmObj sectionId="{E6838CA5-686C-4B78-96F2-F096870980BB}">
                    <psuz:zmPr id="{F5AC22D3-2098-46C8-8867-FC07156B3AA5}" transitionDur="1000">
                      <p166:blipFill xmlns:p166="http://schemas.microsoft.com/office/powerpoint/2016/6/main">
                        <a:blip r:embed="rId10"/>
                        <a:stretch>
                          <a:fillRect/>
                        </a:stretch>
                      </p166:blipFill>
                      <p166:spPr xmlns:p166="http://schemas.microsoft.com/office/powerpoint/2016/6/main">
                        <a:xfrm>
                          <a:off x="9042404" y="250338"/>
                          <a:ext cx="1187836" cy="668157"/>
                        </a:xfrm>
                        <a:prstGeom prst="rect">
                          <a:avLst/>
                        </a:prstGeom>
                        <a:ln w="3175">
                          <a:solidFill>
                            <a:prstClr val="ltGray"/>
                          </a:solidFill>
                        </a:ln>
                      </p166:spPr>
                    </psuz:zmPr>
                  </psuz:summaryZmObj>
                  <psuz:summaryZmObj sectionId="{09348654-BF52-4E4C-A20C-ECC0ACF216C3}">
                    <psuz:zmPr id="{1D0F4299-1347-466A-A088-656C90C39285}" transitionDur="1000">
                      <p166:blipFill xmlns:p166="http://schemas.microsoft.com/office/powerpoint/2016/6/main">
                        <a:blip r:embed="rId11"/>
                        <a:stretch>
                          <a:fillRect/>
                        </a:stretch>
                      </p166:blipFill>
                      <p166:spPr xmlns:p166="http://schemas.microsoft.com/office/powerpoint/2016/6/main">
                        <a:xfrm>
                          <a:off x="10274784" y="250338"/>
                          <a:ext cx="1187836" cy="668157"/>
                        </a:xfrm>
                        <a:prstGeom prst="rect">
                          <a:avLst/>
                        </a:prstGeom>
                        <a:ln w="3175">
                          <a:solidFill>
                            <a:prstClr val="ltGray"/>
                          </a:solidFill>
                        </a:ln>
                      </p166:spPr>
                    </psuz:zmPr>
                  </psuz:summaryZmObj>
                  <psuz:summaryZmObj sectionId="{471DD918-A92E-41C0-A3DD-D463DA2144AF}">
                    <psuz:zmPr id="{5173A761-1121-4EFB-A1CC-3E0B12C90B81}" transitionDur="1000">
                      <p166:blipFill xmlns:p166="http://schemas.microsoft.com/office/powerpoint/2016/6/main">
                        <a:blip r:embed="rId12"/>
                        <a:stretch>
                          <a:fillRect/>
                        </a:stretch>
                      </p166:blipFill>
                      <p166:spPr xmlns:p166="http://schemas.microsoft.com/office/powerpoint/2016/6/main">
                        <a:xfrm>
                          <a:off x="415744" y="963039"/>
                          <a:ext cx="1187836" cy="668157"/>
                        </a:xfrm>
                        <a:prstGeom prst="rect">
                          <a:avLst/>
                        </a:prstGeom>
                        <a:ln w="3175">
                          <a:solidFill>
                            <a:prstClr val="ltGray"/>
                          </a:solidFill>
                        </a:ln>
                      </p166:spPr>
                    </psuz:zmPr>
                  </psuz:summaryZmObj>
                  <psuz:summaryZmObj sectionId="{AA0ABAB7-E79B-495D-8AB4-FBACB4F1DA7A}">
                    <psuz:zmPr id="{29D3984C-2D20-42F9-8A41-8D308DF66A8C}" transitionDur="1000">
                      <p166:blipFill xmlns:p166="http://schemas.microsoft.com/office/powerpoint/2016/6/main">
                        <a:blip r:embed="rId13"/>
                        <a:stretch>
                          <a:fillRect/>
                        </a:stretch>
                      </p166:blipFill>
                      <p166:spPr xmlns:p166="http://schemas.microsoft.com/office/powerpoint/2016/6/main">
                        <a:xfrm>
                          <a:off x="1648124" y="963039"/>
                          <a:ext cx="1187836" cy="668157"/>
                        </a:xfrm>
                        <a:prstGeom prst="rect">
                          <a:avLst/>
                        </a:prstGeom>
                        <a:ln w="3175">
                          <a:solidFill>
                            <a:prstClr val="ltGray"/>
                          </a:solidFill>
                        </a:ln>
                      </p166:spPr>
                    </psuz:zmPr>
                  </psuz:summaryZmObj>
                  <psuz:summaryZmObj sectionId="{053CE3BB-0D73-4B17-A672-809E3C4593DA}">
                    <psuz:zmPr id="{5C0A6680-63F9-424B-8213-F886F931716E}" transitionDur="1000">
                      <p166:blipFill xmlns:p166="http://schemas.microsoft.com/office/powerpoint/2016/6/main">
                        <a:blip r:embed="rId14"/>
                        <a:stretch>
                          <a:fillRect/>
                        </a:stretch>
                      </p166:blipFill>
                      <p166:spPr xmlns:p166="http://schemas.microsoft.com/office/powerpoint/2016/6/main">
                        <a:xfrm>
                          <a:off x="2880504" y="963039"/>
                          <a:ext cx="1187836" cy="668157"/>
                        </a:xfrm>
                        <a:prstGeom prst="rect">
                          <a:avLst/>
                        </a:prstGeom>
                        <a:ln w="3175">
                          <a:solidFill>
                            <a:prstClr val="ltGray"/>
                          </a:solidFill>
                        </a:ln>
                      </p166:spPr>
                    </psuz:zmPr>
                  </psuz:summaryZmObj>
                  <psuz:summaryZmObj sectionId="{5536D245-F7E9-4213-988B-2DB5B3B253F6}">
                    <psuz:zmPr id="{7798D32D-6172-48E7-B834-14439844DA28}" transitionDur="1000">
                      <p166:blipFill xmlns:p166="http://schemas.microsoft.com/office/powerpoint/2016/6/main">
                        <a:blip r:embed="rId15"/>
                        <a:stretch>
                          <a:fillRect/>
                        </a:stretch>
                      </p166:blipFill>
                      <p166:spPr xmlns:p166="http://schemas.microsoft.com/office/powerpoint/2016/6/main">
                        <a:xfrm>
                          <a:off x="4112884" y="963039"/>
                          <a:ext cx="1187836" cy="668157"/>
                        </a:xfrm>
                        <a:prstGeom prst="rect">
                          <a:avLst/>
                        </a:prstGeom>
                        <a:ln w="3175">
                          <a:solidFill>
                            <a:prstClr val="ltGray"/>
                          </a:solidFill>
                        </a:ln>
                      </p166:spPr>
                    </psuz:zmPr>
                  </psuz:summaryZmObj>
                  <psuz:summaryZmObj sectionId="{CA72C309-5EAF-4CB3-AFF6-E148795DB164}">
                    <psuz:zmPr id="{7C40DE62-1BCE-4994-B223-CFFB59A91EF3}" transitionDur="1000">
                      <p166:blipFill xmlns:p166="http://schemas.microsoft.com/office/powerpoint/2016/6/main">
                        <a:blip r:embed="rId16"/>
                        <a:stretch>
                          <a:fillRect/>
                        </a:stretch>
                      </p166:blipFill>
                      <p166:spPr xmlns:p166="http://schemas.microsoft.com/office/powerpoint/2016/6/main">
                        <a:xfrm>
                          <a:off x="5345264" y="963039"/>
                          <a:ext cx="1187836" cy="668157"/>
                        </a:xfrm>
                        <a:prstGeom prst="rect">
                          <a:avLst/>
                        </a:prstGeom>
                        <a:ln w="3175">
                          <a:solidFill>
                            <a:prstClr val="ltGray"/>
                          </a:solidFill>
                        </a:ln>
                      </p166:spPr>
                    </psuz:zmPr>
                  </psuz:summaryZmObj>
                  <psuz:summaryZmObj sectionId="{7BD1E1EE-7DCB-40D3-A659-747B75EE8E9E}">
                    <psuz:zmPr id="{A8CC6B61-1956-4C7A-81F9-F90033821782}" transitionDur="1000">
                      <p166:blipFill xmlns:p166="http://schemas.microsoft.com/office/powerpoint/2016/6/main">
                        <a:blip r:embed="rId17"/>
                        <a:stretch>
                          <a:fillRect/>
                        </a:stretch>
                      </p166:blipFill>
                      <p166:spPr xmlns:p166="http://schemas.microsoft.com/office/powerpoint/2016/6/main">
                        <a:xfrm>
                          <a:off x="6577644" y="963039"/>
                          <a:ext cx="1187836" cy="668157"/>
                        </a:xfrm>
                        <a:prstGeom prst="rect">
                          <a:avLst/>
                        </a:prstGeom>
                        <a:ln w="3175">
                          <a:solidFill>
                            <a:prstClr val="ltGray"/>
                          </a:solidFill>
                        </a:ln>
                      </p166:spPr>
                    </psuz:zmPr>
                  </psuz:summaryZmObj>
                  <psuz:summaryZmObj sectionId="{AA2EDEED-00A7-41DD-A5A6-937051F015CC}">
                    <psuz:zmPr id="{347EE534-EEA5-428A-AC63-75ABECBE4AE1}" transitionDur="1000">
                      <p166:blipFill xmlns:p166="http://schemas.microsoft.com/office/powerpoint/2016/6/main">
                        <a:blip r:embed="rId18"/>
                        <a:stretch>
                          <a:fillRect/>
                        </a:stretch>
                      </p166:blipFill>
                      <p166:spPr xmlns:p166="http://schemas.microsoft.com/office/powerpoint/2016/6/main">
                        <a:xfrm>
                          <a:off x="7810024" y="963039"/>
                          <a:ext cx="1187836" cy="668157"/>
                        </a:xfrm>
                        <a:prstGeom prst="rect">
                          <a:avLst/>
                        </a:prstGeom>
                        <a:ln w="3175">
                          <a:solidFill>
                            <a:prstClr val="ltGray"/>
                          </a:solidFill>
                        </a:ln>
                      </p166:spPr>
                    </psuz:zmPr>
                  </psuz:summaryZmObj>
                  <psuz:summaryZmObj sectionId="{4D9658F7-EC3D-4860-9E97-53CE116C0449}">
                    <psuz:zmPr id="{47E9DEBA-52A8-45F9-A37A-EB1FE12B7E8F}" transitionDur="1000">
                      <p166:blipFill xmlns:p166="http://schemas.microsoft.com/office/powerpoint/2016/6/main">
                        <a:blip r:embed="rId19"/>
                        <a:stretch>
                          <a:fillRect/>
                        </a:stretch>
                      </p166:blipFill>
                      <p166:spPr xmlns:p166="http://schemas.microsoft.com/office/powerpoint/2016/6/main">
                        <a:xfrm>
                          <a:off x="9042404" y="963039"/>
                          <a:ext cx="1187836" cy="668157"/>
                        </a:xfrm>
                        <a:prstGeom prst="rect">
                          <a:avLst/>
                        </a:prstGeom>
                        <a:ln w="3175">
                          <a:solidFill>
                            <a:prstClr val="ltGray"/>
                          </a:solidFill>
                        </a:ln>
                      </p166:spPr>
                    </psuz:zmPr>
                  </psuz:summaryZmObj>
                  <psuz:summaryZmObj sectionId="{F98C73C9-46C7-4D2B-9053-C431BB4592D0}">
                    <psuz:zmPr id="{51453862-F2DE-4FA4-941F-0DA9FA67900C}" transitionDur="1000">
                      <p166:blipFill xmlns:p166="http://schemas.microsoft.com/office/powerpoint/2016/6/main">
                        <a:blip r:embed="rId20"/>
                        <a:stretch>
                          <a:fillRect/>
                        </a:stretch>
                      </p166:blipFill>
                      <p166:spPr xmlns:p166="http://schemas.microsoft.com/office/powerpoint/2016/6/main">
                        <a:xfrm>
                          <a:off x="10274784" y="963039"/>
                          <a:ext cx="1187836" cy="668157"/>
                        </a:xfrm>
                        <a:prstGeom prst="rect">
                          <a:avLst/>
                        </a:prstGeom>
                        <a:ln w="3175">
                          <a:solidFill>
                            <a:prstClr val="ltGray"/>
                          </a:solidFill>
                        </a:ln>
                      </p166:spPr>
                    </psuz:zmPr>
                  </psuz:summaryZmObj>
                  <psuz:summaryZmObj sectionId="{DDE1E6A5-FF81-4398-BC45-21F0EEE723CD}">
                    <psuz:zmPr id="{BE9DB6CE-9F32-46DB-AF98-59E4E7A05346}" transitionDur="1000">
                      <p166:blipFill xmlns:p166="http://schemas.microsoft.com/office/powerpoint/2016/6/main">
                        <a:blip r:embed="rId21"/>
                        <a:stretch>
                          <a:fillRect/>
                        </a:stretch>
                      </p166:blipFill>
                      <p166:spPr xmlns:p166="http://schemas.microsoft.com/office/powerpoint/2016/6/main">
                        <a:xfrm>
                          <a:off x="415744" y="1675740"/>
                          <a:ext cx="1187836" cy="668157"/>
                        </a:xfrm>
                        <a:prstGeom prst="rect">
                          <a:avLst/>
                        </a:prstGeom>
                        <a:ln w="3175">
                          <a:solidFill>
                            <a:prstClr val="ltGray"/>
                          </a:solidFill>
                        </a:ln>
                      </p166:spPr>
                    </psuz:zmPr>
                  </psuz:summaryZmObj>
                  <psuz:summaryZmObj sectionId="{E6D9D563-292D-4EEF-B102-7E691F3CE542}">
                    <psuz:zmPr id="{C1CF65E3-3F37-4C47-9188-A3083C8EC3AE}" transitionDur="1000">
                      <p166:blipFill xmlns:p166="http://schemas.microsoft.com/office/powerpoint/2016/6/main">
                        <a:blip r:embed="rId22"/>
                        <a:stretch>
                          <a:fillRect/>
                        </a:stretch>
                      </p166:blipFill>
                      <p166:spPr xmlns:p166="http://schemas.microsoft.com/office/powerpoint/2016/6/main">
                        <a:xfrm>
                          <a:off x="1648124" y="1675740"/>
                          <a:ext cx="1187836" cy="668157"/>
                        </a:xfrm>
                        <a:prstGeom prst="rect">
                          <a:avLst/>
                        </a:prstGeom>
                        <a:ln w="3175">
                          <a:solidFill>
                            <a:prstClr val="ltGray"/>
                          </a:solidFill>
                        </a:ln>
                      </p166:spPr>
                    </psuz:zmPr>
                  </psuz:summaryZmObj>
                  <psuz:summaryZmObj sectionId="{B20E4766-861A-4F41-ACCE-0C9BBD0433DB}">
                    <psuz:zmPr id="{160B909C-35ED-406E-B37E-A09A7DECD4AB}" transitionDur="1000">
                      <p166:blipFill xmlns:p166="http://schemas.microsoft.com/office/powerpoint/2016/6/main">
                        <a:blip r:embed="rId23"/>
                        <a:stretch>
                          <a:fillRect/>
                        </a:stretch>
                      </p166:blipFill>
                      <p166:spPr xmlns:p166="http://schemas.microsoft.com/office/powerpoint/2016/6/main">
                        <a:xfrm>
                          <a:off x="2880504" y="1675740"/>
                          <a:ext cx="1187836" cy="668157"/>
                        </a:xfrm>
                        <a:prstGeom prst="rect">
                          <a:avLst/>
                        </a:prstGeom>
                        <a:ln w="3175">
                          <a:solidFill>
                            <a:prstClr val="ltGray"/>
                          </a:solidFill>
                        </a:ln>
                      </p166:spPr>
                    </psuz:zmPr>
                  </psuz:summaryZmObj>
                  <psuz:summaryZmObj sectionId="{73B07054-81B9-428C-A2BC-A9F445367332}">
                    <psuz:zmPr id="{BA7B0C55-5622-4D0A-AA35-9C3ACCA5795C}" transitionDur="1000">
                      <p166:blipFill xmlns:p166="http://schemas.microsoft.com/office/powerpoint/2016/6/main">
                        <a:blip r:embed="rId24"/>
                        <a:stretch>
                          <a:fillRect/>
                        </a:stretch>
                      </p166:blipFill>
                      <p166:spPr xmlns:p166="http://schemas.microsoft.com/office/powerpoint/2016/6/main">
                        <a:xfrm>
                          <a:off x="4112884" y="1675740"/>
                          <a:ext cx="1187836" cy="668157"/>
                        </a:xfrm>
                        <a:prstGeom prst="rect">
                          <a:avLst/>
                        </a:prstGeom>
                        <a:ln w="3175">
                          <a:solidFill>
                            <a:prstClr val="ltGray"/>
                          </a:solidFill>
                        </a:ln>
                      </p166:spPr>
                    </psuz:zmPr>
                  </psuz:summaryZmObj>
                  <psuz:summaryZmObj sectionId="{4BAA935F-9170-45F6-850C-E5017C3BDBA3}">
                    <psuz:zmPr id="{7699ACCB-F403-41A9-B06E-DC44CF62ECCE}" transitionDur="1000">
                      <p166:blipFill xmlns:p166="http://schemas.microsoft.com/office/powerpoint/2016/6/main">
                        <a:blip r:embed="rId25"/>
                        <a:stretch>
                          <a:fillRect/>
                        </a:stretch>
                      </p166:blipFill>
                      <p166:spPr xmlns:p166="http://schemas.microsoft.com/office/powerpoint/2016/6/main">
                        <a:xfrm>
                          <a:off x="5345264" y="1675740"/>
                          <a:ext cx="1187836" cy="668157"/>
                        </a:xfrm>
                        <a:prstGeom prst="rect">
                          <a:avLst/>
                        </a:prstGeom>
                        <a:ln w="3175">
                          <a:solidFill>
                            <a:prstClr val="ltGray"/>
                          </a:solidFill>
                        </a:ln>
                      </p166:spPr>
                    </psuz:zmPr>
                  </psuz:summaryZmObj>
                  <psuz:summaryZmObj sectionId="{CAA8619B-401F-4D74-B046-2062D294ABBB}">
                    <psuz:zmPr id="{DA54027C-4AD2-4044-BBCC-FE27CA73E1E2}" transitionDur="1000">
                      <p166:blipFill xmlns:p166="http://schemas.microsoft.com/office/powerpoint/2016/6/main">
                        <a:blip r:embed="rId26"/>
                        <a:stretch>
                          <a:fillRect/>
                        </a:stretch>
                      </p166:blipFill>
                      <p166:spPr xmlns:p166="http://schemas.microsoft.com/office/powerpoint/2016/6/main">
                        <a:xfrm>
                          <a:off x="6577644" y="1675740"/>
                          <a:ext cx="1187836" cy="668157"/>
                        </a:xfrm>
                        <a:prstGeom prst="rect">
                          <a:avLst/>
                        </a:prstGeom>
                        <a:ln w="3175">
                          <a:solidFill>
                            <a:prstClr val="ltGray"/>
                          </a:solidFill>
                        </a:ln>
                      </p166:spPr>
                    </psuz:zmPr>
                  </psuz:summaryZmObj>
                  <psuz:summaryZmObj sectionId="{B6F4D0A0-FB0D-492F-AE6F-72F991118064}">
                    <psuz:zmPr id="{F9F80307-6084-48B0-9FF0-0DC82C0D7414}" transitionDur="1000">
                      <p166:blipFill xmlns:p166="http://schemas.microsoft.com/office/powerpoint/2016/6/main">
                        <a:blip r:embed="rId27"/>
                        <a:stretch>
                          <a:fillRect/>
                        </a:stretch>
                      </p166:blipFill>
                      <p166:spPr xmlns:p166="http://schemas.microsoft.com/office/powerpoint/2016/6/main">
                        <a:xfrm>
                          <a:off x="7810024" y="1675740"/>
                          <a:ext cx="1187836" cy="668157"/>
                        </a:xfrm>
                        <a:prstGeom prst="rect">
                          <a:avLst/>
                        </a:prstGeom>
                        <a:ln w="3175">
                          <a:solidFill>
                            <a:prstClr val="ltGray"/>
                          </a:solidFill>
                        </a:ln>
                      </p166:spPr>
                    </psuz:zmPr>
                  </psuz:summaryZmObj>
                  <psuz:summaryZmObj sectionId="{EB215680-66B9-4CC8-8956-A453099D9CFF}">
                    <psuz:zmPr id="{4C1A477E-AB97-44F9-837A-FB735546EEDE}" transitionDur="1000">
                      <p166:blipFill xmlns:p166="http://schemas.microsoft.com/office/powerpoint/2016/6/main">
                        <a:blip r:embed="rId28"/>
                        <a:stretch>
                          <a:fillRect/>
                        </a:stretch>
                      </p166:blipFill>
                      <p166:spPr xmlns:p166="http://schemas.microsoft.com/office/powerpoint/2016/6/main">
                        <a:xfrm>
                          <a:off x="9042404" y="1675740"/>
                          <a:ext cx="1187836" cy="668157"/>
                        </a:xfrm>
                        <a:prstGeom prst="rect">
                          <a:avLst/>
                        </a:prstGeom>
                        <a:ln w="3175">
                          <a:solidFill>
                            <a:prstClr val="ltGray"/>
                          </a:solidFill>
                        </a:ln>
                      </p166:spPr>
                    </psuz:zmPr>
                  </psuz:summaryZmObj>
                  <psuz:summaryZmObj sectionId="{486BA8EE-B03B-40B3-8D43-B3FDA9F6D9AB}">
                    <psuz:zmPr id="{8223A3B9-610F-411D-816D-91F7BCE26AA8}" transitionDur="1000">
                      <p166:blipFill xmlns:p166="http://schemas.microsoft.com/office/powerpoint/2016/6/main">
                        <a:blip r:embed="rId29"/>
                        <a:stretch>
                          <a:fillRect/>
                        </a:stretch>
                      </p166:blipFill>
                      <p166:spPr xmlns:p166="http://schemas.microsoft.com/office/powerpoint/2016/6/main">
                        <a:xfrm>
                          <a:off x="10274784" y="1675740"/>
                          <a:ext cx="1187836" cy="668157"/>
                        </a:xfrm>
                        <a:prstGeom prst="rect">
                          <a:avLst/>
                        </a:prstGeom>
                        <a:ln w="3175">
                          <a:solidFill>
                            <a:prstClr val="ltGray"/>
                          </a:solidFill>
                        </a:ln>
                      </p166:spPr>
                    </psuz:zmPr>
                  </psuz:summaryZmObj>
                  <psuz:summaryZmObj sectionId="{D25A3D3E-EEE3-4773-955B-7C452CC7E221}">
                    <psuz:zmPr id="{0B406092-C343-4922-A240-A9F71648A79F}" transitionDur="1000">
                      <p166:blipFill xmlns:p166="http://schemas.microsoft.com/office/powerpoint/2016/6/main">
                        <a:blip r:embed="rId30"/>
                        <a:stretch>
                          <a:fillRect/>
                        </a:stretch>
                      </p166:blipFill>
                      <p166:spPr xmlns:p166="http://schemas.microsoft.com/office/powerpoint/2016/6/main">
                        <a:xfrm>
                          <a:off x="415744" y="2388441"/>
                          <a:ext cx="1187836" cy="668157"/>
                        </a:xfrm>
                        <a:prstGeom prst="rect">
                          <a:avLst/>
                        </a:prstGeom>
                        <a:ln w="3175">
                          <a:solidFill>
                            <a:prstClr val="ltGray"/>
                          </a:solidFill>
                        </a:ln>
                      </p166:spPr>
                    </psuz:zmPr>
                  </psuz:summaryZmObj>
                  <psuz:summaryZmObj sectionId="{76BE4FCD-8EF1-46FA-8A66-75366201DF39}">
                    <psuz:zmPr id="{F13CFCC4-96C3-441C-A12B-49B467303929}" transitionDur="1000">
                      <p166:blipFill xmlns:p166="http://schemas.microsoft.com/office/powerpoint/2016/6/main">
                        <a:blip r:embed="rId31"/>
                        <a:stretch>
                          <a:fillRect/>
                        </a:stretch>
                      </p166:blipFill>
                      <p166:spPr xmlns:p166="http://schemas.microsoft.com/office/powerpoint/2016/6/main">
                        <a:xfrm>
                          <a:off x="1648124" y="2388441"/>
                          <a:ext cx="1187836" cy="668157"/>
                        </a:xfrm>
                        <a:prstGeom prst="rect">
                          <a:avLst/>
                        </a:prstGeom>
                        <a:ln w="3175">
                          <a:solidFill>
                            <a:prstClr val="ltGray"/>
                          </a:solidFill>
                        </a:ln>
                      </p166:spPr>
                    </psuz:zmPr>
                  </psuz:summaryZmObj>
                  <psuz:summaryZmObj sectionId="{AAEF59D7-C488-47F5-B42E-47C9F90C1C43}">
                    <psuz:zmPr id="{973DA030-5DBE-4EFA-9C38-22F669E543A1}" transitionDur="1000">
                      <p166:blipFill xmlns:p166="http://schemas.microsoft.com/office/powerpoint/2016/6/main">
                        <a:blip r:embed="rId32"/>
                        <a:stretch>
                          <a:fillRect/>
                        </a:stretch>
                      </p166:blipFill>
                      <p166:spPr xmlns:p166="http://schemas.microsoft.com/office/powerpoint/2016/6/main">
                        <a:xfrm>
                          <a:off x="2880504" y="2388441"/>
                          <a:ext cx="1187836" cy="668157"/>
                        </a:xfrm>
                        <a:prstGeom prst="rect">
                          <a:avLst/>
                        </a:prstGeom>
                        <a:ln w="3175">
                          <a:solidFill>
                            <a:prstClr val="ltGray"/>
                          </a:solidFill>
                        </a:ln>
                      </p166:spPr>
                    </psuz:zmPr>
                  </psuz:summaryZmObj>
                  <psuz:summaryZmObj sectionId="{8A7B5617-7C4A-4539-B420-2A37F4A86239}">
                    <psuz:zmPr id="{661C1F14-B273-4575-AE6F-16BFBB67FA3C}" transitionDur="1000">
                      <p166:blipFill xmlns:p166="http://schemas.microsoft.com/office/powerpoint/2016/6/main">
                        <a:blip r:embed="rId33"/>
                        <a:stretch>
                          <a:fillRect/>
                        </a:stretch>
                      </p166:blipFill>
                      <p166:spPr xmlns:p166="http://schemas.microsoft.com/office/powerpoint/2016/6/main">
                        <a:xfrm>
                          <a:off x="4112884" y="2388441"/>
                          <a:ext cx="1187836" cy="668157"/>
                        </a:xfrm>
                        <a:prstGeom prst="rect">
                          <a:avLst/>
                        </a:prstGeom>
                        <a:ln w="3175">
                          <a:solidFill>
                            <a:prstClr val="ltGray"/>
                          </a:solidFill>
                        </a:ln>
                      </p166:spPr>
                    </psuz:zmPr>
                  </psuz:summaryZmObj>
                  <psuz:summaryZmObj sectionId="{A73161B8-A547-4175-9D9F-3CF00B51FA8C}">
                    <psuz:zmPr id="{F7272E5A-82A9-4A12-9C2F-A0410A18CAE7}" transitionDur="1000">
                      <p166:blipFill xmlns:p166="http://schemas.microsoft.com/office/powerpoint/2016/6/main">
                        <a:blip r:embed="rId34"/>
                        <a:stretch>
                          <a:fillRect/>
                        </a:stretch>
                      </p166:blipFill>
                      <p166:spPr xmlns:p166="http://schemas.microsoft.com/office/powerpoint/2016/6/main">
                        <a:xfrm>
                          <a:off x="5345264" y="2388441"/>
                          <a:ext cx="1187836" cy="668157"/>
                        </a:xfrm>
                        <a:prstGeom prst="rect">
                          <a:avLst/>
                        </a:prstGeom>
                        <a:ln w="3175">
                          <a:solidFill>
                            <a:prstClr val="ltGray"/>
                          </a:solidFill>
                        </a:ln>
                      </p166:spPr>
                    </psuz:zmPr>
                  </psuz:summaryZmObj>
                  <psuz:summaryZmObj sectionId="{90CEB837-F748-401D-8584-D15B01C7C3C3}">
                    <psuz:zmPr id="{82A660AE-DBDD-4926-B93B-39AB9458A053}" transitionDur="1000">
                      <p166:blipFill xmlns:p166="http://schemas.microsoft.com/office/powerpoint/2016/6/main">
                        <a:blip r:embed="rId35"/>
                        <a:stretch>
                          <a:fillRect/>
                        </a:stretch>
                      </p166:blipFill>
                      <p166:spPr xmlns:p166="http://schemas.microsoft.com/office/powerpoint/2016/6/main">
                        <a:xfrm>
                          <a:off x="6577644" y="2388441"/>
                          <a:ext cx="1187836" cy="668157"/>
                        </a:xfrm>
                        <a:prstGeom prst="rect">
                          <a:avLst/>
                        </a:prstGeom>
                        <a:ln w="3175">
                          <a:solidFill>
                            <a:prstClr val="ltGray"/>
                          </a:solidFill>
                        </a:ln>
                      </p166:spPr>
                    </psuz:zmPr>
                  </psuz:summaryZmObj>
                  <psuz:summaryZmObj sectionId="{63377291-B5B9-483B-B8B4-F749B703A3F2}">
                    <psuz:zmPr id="{56F8FE1C-6647-44E2-9340-19801244C0A6}" transitionDur="1000">
                      <p166:blipFill xmlns:p166="http://schemas.microsoft.com/office/powerpoint/2016/6/main">
                        <a:blip r:embed="rId36"/>
                        <a:stretch>
                          <a:fillRect/>
                        </a:stretch>
                      </p166:blipFill>
                      <p166:spPr xmlns:p166="http://schemas.microsoft.com/office/powerpoint/2016/6/main">
                        <a:xfrm>
                          <a:off x="7810024" y="2388441"/>
                          <a:ext cx="1187836" cy="668157"/>
                        </a:xfrm>
                        <a:prstGeom prst="rect">
                          <a:avLst/>
                        </a:prstGeom>
                        <a:ln w="3175">
                          <a:solidFill>
                            <a:prstClr val="ltGray"/>
                          </a:solidFill>
                        </a:ln>
                      </p166:spPr>
                    </psuz:zmPr>
                  </psuz:summaryZmObj>
                  <psuz:summaryZmObj sectionId="{CC3C1FC6-B19E-4330-872B-ECAFFB64FDC5}">
                    <psuz:zmPr id="{CE927C64-6DCF-4C6F-AE39-0FDB59882B34}" transitionDur="1000">
                      <p166:blipFill xmlns:p166="http://schemas.microsoft.com/office/powerpoint/2016/6/main">
                        <a:blip r:embed="rId37"/>
                        <a:stretch>
                          <a:fillRect/>
                        </a:stretch>
                      </p166:blipFill>
                      <p166:spPr xmlns:p166="http://schemas.microsoft.com/office/powerpoint/2016/6/main">
                        <a:xfrm>
                          <a:off x="9042404" y="2388441"/>
                          <a:ext cx="1187836" cy="668157"/>
                        </a:xfrm>
                        <a:prstGeom prst="rect">
                          <a:avLst/>
                        </a:prstGeom>
                        <a:ln w="3175">
                          <a:solidFill>
                            <a:prstClr val="ltGray"/>
                          </a:solidFill>
                        </a:ln>
                      </p166:spPr>
                    </psuz:zmPr>
                  </psuz:summaryZmObj>
                  <psuz:summaryZmObj sectionId="{FB95A18C-15C0-430D-A568-45BEFF502DCF}">
                    <psuz:zmPr id="{BE91B8E5-7872-4227-B3D4-D30BB593AC57}" transitionDur="1000">
                      <p166:blipFill xmlns:p166="http://schemas.microsoft.com/office/powerpoint/2016/6/main">
                        <a:blip r:embed="rId38"/>
                        <a:stretch>
                          <a:fillRect/>
                        </a:stretch>
                      </p166:blipFill>
                      <p166:spPr xmlns:p166="http://schemas.microsoft.com/office/powerpoint/2016/6/main">
                        <a:xfrm>
                          <a:off x="10274784" y="2388441"/>
                          <a:ext cx="1187836" cy="668157"/>
                        </a:xfrm>
                        <a:prstGeom prst="rect">
                          <a:avLst/>
                        </a:prstGeom>
                        <a:ln w="3175">
                          <a:solidFill>
                            <a:prstClr val="ltGray"/>
                          </a:solidFill>
                        </a:ln>
                      </p166:spPr>
                    </psuz:zmPr>
                  </psuz:summaryZmObj>
                  <psuz:summaryZmObj sectionId="{CB2FCC89-998D-4344-B1FF-1304420B8770}">
                    <psuz:zmPr id="{B6209707-CA3B-4A53-85DD-38ED18D5982A}" transitionDur="1000">
                      <p166:blipFill xmlns:p166="http://schemas.microsoft.com/office/powerpoint/2016/6/main">
                        <a:blip r:embed="rId39"/>
                        <a:stretch>
                          <a:fillRect/>
                        </a:stretch>
                      </p166:blipFill>
                      <p166:spPr xmlns:p166="http://schemas.microsoft.com/office/powerpoint/2016/6/main">
                        <a:xfrm>
                          <a:off x="415744" y="3101142"/>
                          <a:ext cx="1187836" cy="668157"/>
                        </a:xfrm>
                        <a:prstGeom prst="rect">
                          <a:avLst/>
                        </a:prstGeom>
                        <a:ln w="3175">
                          <a:solidFill>
                            <a:prstClr val="ltGray"/>
                          </a:solidFill>
                        </a:ln>
                      </p166:spPr>
                    </psuz:zmPr>
                  </psuz:summaryZmObj>
                  <psuz:summaryZmObj sectionId="{F8486A95-7141-4640-A1A6-CECDB7170124}">
                    <psuz:zmPr id="{9D6F29AB-8124-42A8-A005-C1E86C4A533D}" transitionDur="1000">
                      <p166:blipFill xmlns:p166="http://schemas.microsoft.com/office/powerpoint/2016/6/main">
                        <a:blip r:embed="rId40"/>
                        <a:stretch>
                          <a:fillRect/>
                        </a:stretch>
                      </p166:blipFill>
                      <p166:spPr xmlns:p166="http://schemas.microsoft.com/office/powerpoint/2016/6/main">
                        <a:xfrm>
                          <a:off x="1648124" y="3101142"/>
                          <a:ext cx="1187836" cy="668157"/>
                        </a:xfrm>
                        <a:prstGeom prst="rect">
                          <a:avLst/>
                        </a:prstGeom>
                        <a:ln w="3175">
                          <a:solidFill>
                            <a:prstClr val="ltGray"/>
                          </a:solidFill>
                        </a:ln>
                      </p166:spPr>
                    </psuz:zmPr>
                  </psuz:summaryZmObj>
                  <psuz:summaryZmObj sectionId="{F880EF7E-452A-49A0-89AD-2E7526C227C0}">
                    <psuz:zmPr id="{8027730D-2FF5-456E-8F86-F8CEBCA21F50}" transitionDur="1000">
                      <p166:blipFill xmlns:p166="http://schemas.microsoft.com/office/powerpoint/2016/6/main">
                        <a:blip r:embed="rId41"/>
                        <a:stretch>
                          <a:fillRect/>
                        </a:stretch>
                      </p166:blipFill>
                      <p166:spPr xmlns:p166="http://schemas.microsoft.com/office/powerpoint/2016/6/main">
                        <a:xfrm>
                          <a:off x="2880504" y="3101142"/>
                          <a:ext cx="1187836" cy="668157"/>
                        </a:xfrm>
                        <a:prstGeom prst="rect">
                          <a:avLst/>
                        </a:prstGeom>
                        <a:ln w="3175">
                          <a:solidFill>
                            <a:prstClr val="ltGray"/>
                          </a:solidFill>
                        </a:ln>
                      </p166:spPr>
                    </psuz:zmPr>
                  </psuz:summaryZmObj>
                  <psuz:summaryZmObj sectionId="{99C8071E-63F4-4660-88CC-47317DB5FB6E}">
                    <psuz:zmPr id="{15907823-AFF3-402C-B982-A6E5E258C7BA}" transitionDur="1000">
                      <p166:blipFill xmlns:p166="http://schemas.microsoft.com/office/powerpoint/2016/6/main">
                        <a:blip r:embed="rId42"/>
                        <a:stretch>
                          <a:fillRect/>
                        </a:stretch>
                      </p166:blipFill>
                      <p166:spPr xmlns:p166="http://schemas.microsoft.com/office/powerpoint/2016/6/main">
                        <a:xfrm>
                          <a:off x="4112884" y="3101142"/>
                          <a:ext cx="1187836" cy="668157"/>
                        </a:xfrm>
                        <a:prstGeom prst="rect">
                          <a:avLst/>
                        </a:prstGeom>
                        <a:ln w="3175">
                          <a:solidFill>
                            <a:prstClr val="ltGray"/>
                          </a:solidFill>
                        </a:ln>
                      </p166:spPr>
                    </psuz:zmPr>
                  </psuz:summaryZmObj>
                  <psuz:summaryZmObj sectionId="{AABA2180-5961-4727-890F-EE5B10E55C10}">
                    <psuz:zmPr id="{353044C0-E0CE-458F-9AE3-105DEF6C1A88}" transitionDur="1000">
                      <p166:blipFill xmlns:p166="http://schemas.microsoft.com/office/powerpoint/2016/6/main">
                        <a:blip r:embed="rId43"/>
                        <a:stretch>
                          <a:fillRect/>
                        </a:stretch>
                      </p166:blipFill>
                      <p166:spPr xmlns:p166="http://schemas.microsoft.com/office/powerpoint/2016/6/main">
                        <a:xfrm>
                          <a:off x="5345264" y="3101142"/>
                          <a:ext cx="1187836" cy="668157"/>
                        </a:xfrm>
                        <a:prstGeom prst="rect">
                          <a:avLst/>
                        </a:prstGeom>
                        <a:ln w="3175">
                          <a:solidFill>
                            <a:prstClr val="ltGray"/>
                          </a:solidFill>
                        </a:ln>
                      </p166:spPr>
                    </psuz:zmPr>
                  </psuz:summaryZmObj>
                  <psuz:summaryZmObj sectionId="{B9C558B5-A8A3-4B9D-B033-5405EBFCBEC5}">
                    <psuz:zmPr id="{96530A0F-C44B-4095-97D3-52DC278BC878}" transitionDur="1000">
                      <p166:blipFill xmlns:p166="http://schemas.microsoft.com/office/powerpoint/2016/6/main">
                        <a:blip r:embed="rId44"/>
                        <a:stretch>
                          <a:fillRect/>
                        </a:stretch>
                      </p166:blipFill>
                      <p166:spPr xmlns:p166="http://schemas.microsoft.com/office/powerpoint/2016/6/main">
                        <a:xfrm>
                          <a:off x="6577644" y="3101142"/>
                          <a:ext cx="1187836" cy="668157"/>
                        </a:xfrm>
                        <a:prstGeom prst="rect">
                          <a:avLst/>
                        </a:prstGeom>
                        <a:ln w="3175">
                          <a:solidFill>
                            <a:prstClr val="ltGray"/>
                          </a:solidFill>
                        </a:ln>
                      </p166:spPr>
                    </psuz:zmPr>
                  </psuz:summaryZmObj>
                  <psuz:summaryZmObj sectionId="{272E5DD3-6B3E-4894-B20C-0801FF30BDAD}">
                    <psuz:zmPr id="{E9B4D3BA-D78F-4DC4-918C-044BDAF027E0}" transitionDur="1000">
                      <p166:blipFill xmlns:p166="http://schemas.microsoft.com/office/powerpoint/2016/6/main">
                        <a:blip r:embed="rId45"/>
                        <a:stretch>
                          <a:fillRect/>
                        </a:stretch>
                      </p166:blipFill>
                      <p166:spPr xmlns:p166="http://schemas.microsoft.com/office/powerpoint/2016/6/main">
                        <a:xfrm>
                          <a:off x="7810024" y="3101142"/>
                          <a:ext cx="1187836" cy="668157"/>
                        </a:xfrm>
                        <a:prstGeom prst="rect">
                          <a:avLst/>
                        </a:prstGeom>
                        <a:ln w="3175">
                          <a:solidFill>
                            <a:prstClr val="ltGray"/>
                          </a:solidFill>
                        </a:ln>
                      </p166:spPr>
                    </psuz:zmPr>
                  </psuz:summaryZmObj>
                  <psuz:summaryZmObj sectionId="{02CD01E9-EC35-43B7-8ACD-73C2EAF46366}">
                    <psuz:zmPr id="{076C6C11-3C45-40D1-8450-AEBCA16A28E2}" transitionDur="1000">
                      <p166:blipFill xmlns:p166="http://schemas.microsoft.com/office/powerpoint/2016/6/main">
                        <a:blip r:embed="rId46"/>
                        <a:stretch>
                          <a:fillRect/>
                        </a:stretch>
                      </p166:blipFill>
                      <p166:spPr xmlns:p166="http://schemas.microsoft.com/office/powerpoint/2016/6/main">
                        <a:xfrm>
                          <a:off x="9042404" y="3101142"/>
                          <a:ext cx="1187836" cy="668157"/>
                        </a:xfrm>
                        <a:prstGeom prst="rect">
                          <a:avLst/>
                        </a:prstGeom>
                        <a:ln w="3175">
                          <a:solidFill>
                            <a:prstClr val="ltGray"/>
                          </a:solidFill>
                        </a:ln>
                      </p166:spPr>
                    </psuz:zmPr>
                  </psuz:summaryZmObj>
                  <psuz:summaryZmObj sectionId="{1C3B0C6E-F0B0-441C-A90B-3EEEFB20CD5B}">
                    <psuz:zmPr id="{339A8CDD-A6D5-4EDA-AA3E-77FA1AD85171}" transitionDur="1000">
                      <p166:blipFill xmlns:p166="http://schemas.microsoft.com/office/powerpoint/2016/6/main">
                        <a:blip r:embed="rId47"/>
                        <a:stretch>
                          <a:fillRect/>
                        </a:stretch>
                      </p166:blipFill>
                      <p166:spPr xmlns:p166="http://schemas.microsoft.com/office/powerpoint/2016/6/main">
                        <a:xfrm>
                          <a:off x="10274784" y="3101142"/>
                          <a:ext cx="1187836" cy="668157"/>
                        </a:xfrm>
                        <a:prstGeom prst="rect">
                          <a:avLst/>
                        </a:prstGeom>
                        <a:ln w="3175">
                          <a:solidFill>
                            <a:prstClr val="ltGray"/>
                          </a:solidFill>
                        </a:ln>
                      </p166:spPr>
                    </psuz:zmPr>
                  </psuz:summaryZmObj>
                  <psuz:summaryZmObj sectionId="{FDDF881A-FF82-4EDA-939F-FCB1ADBC8CF2}">
                    <psuz:zmPr id="{FD129A1B-4983-4FD9-85B4-DF9D082A33A9}" transitionDur="1000">
                      <p166:blipFill xmlns:p166="http://schemas.microsoft.com/office/powerpoint/2016/6/main">
                        <a:blip r:embed="rId48"/>
                        <a:stretch>
                          <a:fillRect/>
                        </a:stretch>
                      </p166:blipFill>
                      <p166:spPr xmlns:p166="http://schemas.microsoft.com/office/powerpoint/2016/6/main">
                        <a:xfrm>
                          <a:off x="415744" y="3813843"/>
                          <a:ext cx="1187836" cy="668157"/>
                        </a:xfrm>
                        <a:prstGeom prst="rect">
                          <a:avLst/>
                        </a:prstGeom>
                        <a:ln w="3175">
                          <a:solidFill>
                            <a:prstClr val="ltGray"/>
                          </a:solidFill>
                        </a:ln>
                      </p166:spPr>
                    </psuz:zmPr>
                  </psuz:summaryZmObj>
                  <psuz:summaryZmObj sectionId="{12C83F99-51A1-45FB-A397-D7FAEE08C531}">
                    <psuz:zmPr id="{105DA3AC-63E5-43DB-9601-39FF11D8B54A}" transitionDur="1000">
                      <p166:blipFill xmlns:p166="http://schemas.microsoft.com/office/powerpoint/2016/6/main">
                        <a:blip r:embed="rId49"/>
                        <a:stretch>
                          <a:fillRect/>
                        </a:stretch>
                      </p166:blipFill>
                      <p166:spPr xmlns:p166="http://schemas.microsoft.com/office/powerpoint/2016/6/main">
                        <a:xfrm>
                          <a:off x="1648124" y="3813843"/>
                          <a:ext cx="1187836" cy="668157"/>
                        </a:xfrm>
                        <a:prstGeom prst="rect">
                          <a:avLst/>
                        </a:prstGeom>
                        <a:ln w="3175">
                          <a:solidFill>
                            <a:prstClr val="ltGray"/>
                          </a:solidFill>
                        </a:ln>
                      </p166:spPr>
                    </psuz:zmPr>
                  </psuz:summaryZmObj>
                  <psuz:summaryZmObj sectionId="{8EDFEBEF-94BE-43FB-9AA2-029181B00B7B}">
                    <psuz:zmPr id="{EDE4E968-F7FA-4C4E-B59F-6D8881695525}" transitionDur="1000">
                      <p166:blipFill xmlns:p166="http://schemas.microsoft.com/office/powerpoint/2016/6/main">
                        <a:blip r:embed="rId50"/>
                        <a:stretch>
                          <a:fillRect/>
                        </a:stretch>
                      </p166:blipFill>
                      <p166:spPr xmlns:p166="http://schemas.microsoft.com/office/powerpoint/2016/6/main">
                        <a:xfrm>
                          <a:off x="2880504" y="3813843"/>
                          <a:ext cx="1187836" cy="668157"/>
                        </a:xfrm>
                        <a:prstGeom prst="rect">
                          <a:avLst/>
                        </a:prstGeom>
                        <a:ln w="3175">
                          <a:solidFill>
                            <a:prstClr val="ltGray"/>
                          </a:solidFill>
                        </a:ln>
                      </p166:spPr>
                    </psuz:zmPr>
                  </psuz:summaryZmObj>
                  <psuz:summaryZmObj sectionId="{E9BF2E11-2DC3-4598-88BC-E3B1C2652E3C}">
                    <psuz:zmPr id="{2B0B24C1-92FE-4323-AC4C-949AEAFCEB83}" transitionDur="1000">
                      <p166:blipFill xmlns:p166="http://schemas.microsoft.com/office/powerpoint/2016/6/main">
                        <a:blip r:embed="rId51"/>
                        <a:stretch>
                          <a:fillRect/>
                        </a:stretch>
                      </p166:blipFill>
                      <p166:spPr xmlns:p166="http://schemas.microsoft.com/office/powerpoint/2016/6/main">
                        <a:xfrm>
                          <a:off x="4112884" y="3813843"/>
                          <a:ext cx="1187836" cy="668157"/>
                        </a:xfrm>
                        <a:prstGeom prst="rect">
                          <a:avLst/>
                        </a:prstGeom>
                        <a:ln w="3175">
                          <a:solidFill>
                            <a:prstClr val="ltGray"/>
                          </a:solidFill>
                        </a:ln>
                      </p166:spPr>
                    </psuz:zmPr>
                  </psuz:summaryZmObj>
                  <psuz:summaryZmObj sectionId="{AEF67A51-1B29-4F8E-971D-F0D317042409}">
                    <psuz:zmPr id="{E38128B6-BD30-4DD2-9F58-F2DB091AB1B2}" transitionDur="1000">
                      <p166:blipFill xmlns:p166="http://schemas.microsoft.com/office/powerpoint/2016/6/main">
                        <a:blip r:embed="rId52"/>
                        <a:stretch>
                          <a:fillRect/>
                        </a:stretch>
                      </p166:blipFill>
                      <p166:spPr xmlns:p166="http://schemas.microsoft.com/office/powerpoint/2016/6/main">
                        <a:xfrm>
                          <a:off x="5345264" y="3813843"/>
                          <a:ext cx="1187836" cy="668157"/>
                        </a:xfrm>
                        <a:prstGeom prst="rect">
                          <a:avLst/>
                        </a:prstGeom>
                        <a:ln w="3175">
                          <a:solidFill>
                            <a:prstClr val="ltGray"/>
                          </a:solidFill>
                        </a:ln>
                      </p166:spPr>
                    </psuz:zmPr>
                  </psuz:summaryZmObj>
                  <psuz:summaryZmObj sectionId="{BB3B28F3-58C9-424B-A2C0-B0BECCE960FA}">
                    <psuz:zmPr id="{4020099E-284D-456B-979C-968ED6F5A977}" transitionDur="1000">
                      <p166:blipFill xmlns:p166="http://schemas.microsoft.com/office/powerpoint/2016/6/main">
                        <a:blip r:embed="rId53"/>
                        <a:stretch>
                          <a:fillRect/>
                        </a:stretch>
                      </p166:blipFill>
                      <p166:spPr xmlns:p166="http://schemas.microsoft.com/office/powerpoint/2016/6/main">
                        <a:xfrm>
                          <a:off x="6577644" y="3813843"/>
                          <a:ext cx="1187836" cy="668157"/>
                        </a:xfrm>
                        <a:prstGeom prst="rect">
                          <a:avLst/>
                        </a:prstGeom>
                        <a:ln w="3175">
                          <a:solidFill>
                            <a:prstClr val="ltGray"/>
                          </a:solidFill>
                        </a:ln>
                      </p166:spPr>
                    </psuz:zmPr>
                  </psuz:summaryZmObj>
                  <psuz:gridLayout/>
                </psuz:summaryZm>
              </a:graphicData>
            </a:graphic>
          </p:graphicFrame>
        </mc:Choice>
        <mc:Fallback>
          <p:grpSp>
            <p:nvGrpSpPr>
              <p:cNvPr id="8" name="Summary Zoom 7">
                <a:extLst>
                  <a:ext uri="{FF2B5EF4-FFF2-40B4-BE49-F238E27FC236}">
                    <a16:creationId xmlns:a16="http://schemas.microsoft.com/office/drawing/2014/main" id="{690007DC-3398-4E82-9601-92681ABB1D5D}"/>
                  </a:ext>
                </a:extLst>
              </p:cNvPr>
              <p:cNvGrpSpPr>
                <a:grpSpLocks noGrp="1" noUngrp="1" noRot="1" noChangeAspect="1" noMove="1" noResize="1"/>
              </p:cNvGrpSpPr>
              <p:nvPr/>
            </p:nvGrpSpPr>
            <p:grpSpPr>
              <a:xfrm>
                <a:off x="156818" y="1062831"/>
                <a:ext cx="11878364" cy="4732338"/>
                <a:chOff x="156818" y="1062831"/>
                <a:chExt cx="11878364" cy="4732338"/>
              </a:xfrm>
            </p:grpSpPr>
            <p:pic>
              <p:nvPicPr>
                <p:cNvPr id="3" name="Picture 3">
                  <a:hlinkClick r:id="rId5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72562" y="1313169"/>
                  <a:ext cx="1187836" cy="668157"/>
                </a:xfrm>
                <a:prstGeom prst="rect">
                  <a:avLst/>
                </a:prstGeom>
                <a:ln w="3175">
                  <a:solidFill>
                    <a:prstClr val="ltGray"/>
                  </a:solidFill>
                </a:ln>
              </p:spPr>
            </p:pic>
            <p:pic>
              <p:nvPicPr>
                <p:cNvPr id="7" name="Picture 7"/>
                <p:cNvPicPr>
                  <a:picLocks noSelect="1" noRot="1" noChangeAspect="1" noMove="1" noResize="1" noEditPoints="1" noAdjustHandles="1" noChangeArrowheads="1" noChangeShapeType="1"/>
                </p:cNvPicPr>
                <p:nvPr/>
              </p:nvPicPr>
              <p:blipFill>
                <a:blip r:embed="rId4"/>
                <a:stretch>
                  <a:fillRect/>
                </a:stretch>
              </p:blipFill>
              <p:spPr>
                <a:xfrm>
                  <a:off x="1804942" y="1313169"/>
                  <a:ext cx="1187836" cy="668157"/>
                </a:xfrm>
                <a:prstGeom prst="rect">
                  <a:avLst/>
                </a:prstGeom>
                <a:ln w="3175">
                  <a:solidFill>
                    <a:prstClr val="ltGray"/>
                  </a:solidFill>
                </a:ln>
              </p:spPr>
            </p:pic>
            <p:pic>
              <p:nvPicPr>
                <p:cNvPr id="9" name="Picture 9">
                  <a:hlinkClick r:id="rId5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3037322" y="1313169"/>
                  <a:ext cx="1187836" cy="668157"/>
                </a:xfrm>
                <a:prstGeom prst="rect">
                  <a:avLst/>
                </a:prstGeom>
                <a:ln w="3175">
                  <a:solidFill>
                    <a:prstClr val="ltGray"/>
                  </a:solidFill>
                </a:ln>
              </p:spPr>
            </p:pic>
            <p:pic>
              <p:nvPicPr>
                <p:cNvPr id="10" name="Picture 10">
                  <a:hlinkClick r:id="rId5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69702" y="1313169"/>
                  <a:ext cx="1187836" cy="668157"/>
                </a:xfrm>
                <a:prstGeom prst="rect">
                  <a:avLst/>
                </a:prstGeom>
                <a:ln w="3175">
                  <a:solidFill>
                    <a:prstClr val="ltGray"/>
                  </a:solidFill>
                </a:ln>
              </p:spPr>
            </p:pic>
            <p:pic>
              <p:nvPicPr>
                <p:cNvPr id="11" name="Picture 11">
                  <a:hlinkClick r:id="rId5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5502082" y="1313169"/>
                  <a:ext cx="1187836" cy="668157"/>
                </a:xfrm>
                <a:prstGeom prst="rect">
                  <a:avLst/>
                </a:prstGeom>
                <a:ln w="3175">
                  <a:solidFill>
                    <a:prstClr val="ltGray"/>
                  </a:solidFill>
                </a:ln>
              </p:spPr>
            </p:pic>
            <p:pic>
              <p:nvPicPr>
                <p:cNvPr id="12" name="Picture 12">
                  <a:hlinkClick r:id="rId5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734462" y="1313169"/>
                  <a:ext cx="1187836" cy="668157"/>
                </a:xfrm>
                <a:prstGeom prst="rect">
                  <a:avLst/>
                </a:prstGeom>
                <a:ln w="3175">
                  <a:solidFill>
                    <a:prstClr val="ltGray"/>
                  </a:solidFill>
                </a:ln>
              </p:spPr>
            </p:pic>
            <p:pic>
              <p:nvPicPr>
                <p:cNvPr id="13" name="Picture 13">
                  <a:hlinkClick r:id="rId5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66842" y="1313169"/>
                  <a:ext cx="1187836" cy="668157"/>
                </a:xfrm>
                <a:prstGeom prst="rect">
                  <a:avLst/>
                </a:prstGeom>
                <a:ln w="3175">
                  <a:solidFill>
                    <a:prstClr val="ltGray"/>
                  </a:solidFill>
                </a:ln>
              </p:spPr>
            </p:pic>
            <p:pic>
              <p:nvPicPr>
                <p:cNvPr id="14" name="Picture 14">
                  <a:hlinkClick r:id="rId6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199222" y="1313169"/>
                  <a:ext cx="1187836" cy="668157"/>
                </a:xfrm>
                <a:prstGeom prst="rect">
                  <a:avLst/>
                </a:prstGeom>
                <a:ln w="3175">
                  <a:solidFill>
                    <a:prstClr val="ltGray"/>
                  </a:solidFill>
                </a:ln>
              </p:spPr>
            </p:pic>
            <p:pic>
              <p:nvPicPr>
                <p:cNvPr id="15" name="Picture 15">
                  <a:hlinkClick r:id="rId6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431602" y="1313169"/>
                  <a:ext cx="1187836" cy="668157"/>
                </a:xfrm>
                <a:prstGeom prst="rect">
                  <a:avLst/>
                </a:prstGeom>
                <a:ln w="3175">
                  <a:solidFill>
                    <a:prstClr val="ltGray"/>
                  </a:solidFill>
                </a:ln>
              </p:spPr>
            </p:pic>
            <p:pic>
              <p:nvPicPr>
                <p:cNvPr id="16" name="Picture 16">
                  <a:hlinkClick r:id="rId6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572562" y="2025870"/>
                  <a:ext cx="1187836" cy="668157"/>
                </a:xfrm>
                <a:prstGeom prst="rect">
                  <a:avLst/>
                </a:prstGeom>
                <a:ln w="3175">
                  <a:solidFill>
                    <a:prstClr val="ltGray"/>
                  </a:solidFill>
                </a:ln>
              </p:spPr>
            </p:pic>
            <p:pic>
              <p:nvPicPr>
                <p:cNvPr id="17" name="Picture 17">
                  <a:hlinkClick r:id="rId6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1804942" y="2025870"/>
                  <a:ext cx="1187836" cy="668157"/>
                </a:xfrm>
                <a:prstGeom prst="rect">
                  <a:avLst/>
                </a:prstGeom>
                <a:ln w="3175">
                  <a:solidFill>
                    <a:prstClr val="ltGray"/>
                  </a:solidFill>
                </a:ln>
              </p:spPr>
            </p:pic>
            <p:pic>
              <p:nvPicPr>
                <p:cNvPr id="18" name="Picture 18">
                  <a:hlinkClick r:id="rId6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037322" y="2025870"/>
                  <a:ext cx="1187836" cy="668157"/>
                </a:xfrm>
                <a:prstGeom prst="rect">
                  <a:avLst/>
                </a:prstGeom>
                <a:ln w="3175">
                  <a:solidFill>
                    <a:prstClr val="ltGray"/>
                  </a:solidFill>
                </a:ln>
              </p:spPr>
            </p:pic>
            <p:pic>
              <p:nvPicPr>
                <p:cNvPr id="19" name="Picture 19">
                  <a:hlinkClick r:id="rId6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269702" y="2025870"/>
                  <a:ext cx="1187836" cy="668157"/>
                </a:xfrm>
                <a:prstGeom prst="rect">
                  <a:avLst/>
                </a:prstGeom>
                <a:ln w="3175">
                  <a:solidFill>
                    <a:prstClr val="ltGray"/>
                  </a:solidFill>
                </a:ln>
              </p:spPr>
            </p:pic>
            <p:pic>
              <p:nvPicPr>
                <p:cNvPr id="20" name="Picture 20">
                  <a:hlinkClick r:id="rId6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502082" y="2025870"/>
                  <a:ext cx="1187836" cy="668157"/>
                </a:xfrm>
                <a:prstGeom prst="rect">
                  <a:avLst/>
                </a:prstGeom>
                <a:ln w="3175">
                  <a:solidFill>
                    <a:prstClr val="ltGray"/>
                  </a:solidFill>
                </a:ln>
              </p:spPr>
            </p:pic>
            <p:pic>
              <p:nvPicPr>
                <p:cNvPr id="21" name="Picture 21">
                  <a:hlinkClick r:id="rId6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734462" y="2025870"/>
                  <a:ext cx="1187836" cy="668157"/>
                </a:xfrm>
                <a:prstGeom prst="rect">
                  <a:avLst/>
                </a:prstGeom>
                <a:ln w="3175">
                  <a:solidFill>
                    <a:prstClr val="ltGray"/>
                  </a:solidFill>
                </a:ln>
              </p:spPr>
            </p:pic>
            <p:pic>
              <p:nvPicPr>
                <p:cNvPr id="22" name="Picture 22">
                  <a:hlinkClick r:id="rId6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966842" y="2025870"/>
                  <a:ext cx="1187836" cy="668157"/>
                </a:xfrm>
                <a:prstGeom prst="rect">
                  <a:avLst/>
                </a:prstGeom>
                <a:ln w="3175">
                  <a:solidFill>
                    <a:prstClr val="ltGray"/>
                  </a:solidFill>
                </a:ln>
              </p:spPr>
            </p:pic>
            <p:pic>
              <p:nvPicPr>
                <p:cNvPr id="23" name="Picture 23">
                  <a:hlinkClick r:id="rId6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199222" y="2025870"/>
                  <a:ext cx="1187836" cy="668157"/>
                </a:xfrm>
                <a:prstGeom prst="rect">
                  <a:avLst/>
                </a:prstGeom>
                <a:ln w="3175">
                  <a:solidFill>
                    <a:prstClr val="ltGray"/>
                  </a:solidFill>
                </a:ln>
              </p:spPr>
            </p:pic>
            <p:pic>
              <p:nvPicPr>
                <p:cNvPr id="24" name="Picture 24">
                  <a:hlinkClick r:id="rId7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0431602" y="2025870"/>
                  <a:ext cx="1187836" cy="668157"/>
                </a:xfrm>
                <a:prstGeom prst="rect">
                  <a:avLst/>
                </a:prstGeom>
                <a:ln w="3175">
                  <a:solidFill>
                    <a:prstClr val="ltGray"/>
                  </a:solidFill>
                </a:ln>
              </p:spPr>
            </p:pic>
            <p:pic>
              <p:nvPicPr>
                <p:cNvPr id="25" name="Picture 25">
                  <a:hlinkClick r:id="rId7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572562" y="2738571"/>
                  <a:ext cx="1187836" cy="668157"/>
                </a:xfrm>
                <a:prstGeom prst="rect">
                  <a:avLst/>
                </a:prstGeom>
                <a:ln w="3175">
                  <a:solidFill>
                    <a:prstClr val="ltGray"/>
                  </a:solidFill>
                </a:ln>
              </p:spPr>
            </p:pic>
            <p:pic>
              <p:nvPicPr>
                <p:cNvPr id="26" name="Picture 26">
                  <a:hlinkClick r:id="rId7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804942" y="2738571"/>
                  <a:ext cx="1187836" cy="668157"/>
                </a:xfrm>
                <a:prstGeom prst="rect">
                  <a:avLst/>
                </a:prstGeom>
                <a:ln w="3175">
                  <a:solidFill>
                    <a:prstClr val="ltGray"/>
                  </a:solidFill>
                </a:ln>
              </p:spPr>
            </p:pic>
            <p:pic>
              <p:nvPicPr>
                <p:cNvPr id="27" name="Picture 27">
                  <a:hlinkClick r:id="rId7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3037322" y="2738571"/>
                  <a:ext cx="1187836" cy="668157"/>
                </a:xfrm>
                <a:prstGeom prst="rect">
                  <a:avLst/>
                </a:prstGeom>
                <a:ln w="3175">
                  <a:solidFill>
                    <a:prstClr val="ltGray"/>
                  </a:solidFill>
                </a:ln>
              </p:spPr>
            </p:pic>
            <p:pic>
              <p:nvPicPr>
                <p:cNvPr id="28" name="Picture 28">
                  <a:hlinkClick r:id="rId7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4269702" y="2738571"/>
                  <a:ext cx="1187836" cy="668157"/>
                </a:xfrm>
                <a:prstGeom prst="rect">
                  <a:avLst/>
                </a:prstGeom>
                <a:ln w="3175">
                  <a:solidFill>
                    <a:prstClr val="ltGray"/>
                  </a:solidFill>
                </a:ln>
              </p:spPr>
            </p:pic>
            <p:pic>
              <p:nvPicPr>
                <p:cNvPr id="29" name="Picture 29">
                  <a:hlinkClick r:id="rId7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5502082" y="2738571"/>
                  <a:ext cx="1187836" cy="668157"/>
                </a:xfrm>
                <a:prstGeom prst="rect">
                  <a:avLst/>
                </a:prstGeom>
                <a:ln w="3175">
                  <a:solidFill>
                    <a:prstClr val="ltGray"/>
                  </a:solidFill>
                </a:ln>
              </p:spPr>
            </p:pic>
            <p:pic>
              <p:nvPicPr>
                <p:cNvPr id="30" name="Picture 30">
                  <a:hlinkClick r:id="rId7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6734462" y="2738571"/>
                  <a:ext cx="1187836" cy="668157"/>
                </a:xfrm>
                <a:prstGeom prst="rect">
                  <a:avLst/>
                </a:prstGeom>
                <a:ln w="3175">
                  <a:solidFill>
                    <a:prstClr val="ltGray"/>
                  </a:solidFill>
                </a:ln>
              </p:spPr>
            </p:pic>
            <p:pic>
              <p:nvPicPr>
                <p:cNvPr id="31" name="Picture 31">
                  <a:hlinkClick r:id="rId7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7966842" y="2738571"/>
                  <a:ext cx="1187836" cy="668157"/>
                </a:xfrm>
                <a:prstGeom prst="rect">
                  <a:avLst/>
                </a:prstGeom>
                <a:ln w="3175">
                  <a:solidFill>
                    <a:prstClr val="ltGray"/>
                  </a:solidFill>
                </a:ln>
              </p:spPr>
            </p:pic>
            <p:pic>
              <p:nvPicPr>
                <p:cNvPr id="32" name="Picture 32">
                  <a:hlinkClick r:id="rId7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199222" y="2738571"/>
                  <a:ext cx="1187836" cy="668157"/>
                </a:xfrm>
                <a:prstGeom prst="rect">
                  <a:avLst/>
                </a:prstGeom>
                <a:ln w="3175">
                  <a:solidFill>
                    <a:prstClr val="ltGray"/>
                  </a:solidFill>
                </a:ln>
              </p:spPr>
            </p:pic>
            <p:pic>
              <p:nvPicPr>
                <p:cNvPr id="33" name="Picture 33">
                  <a:hlinkClick r:id="rId7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0431602" y="2738571"/>
                  <a:ext cx="1187836" cy="668157"/>
                </a:xfrm>
                <a:prstGeom prst="rect">
                  <a:avLst/>
                </a:prstGeom>
                <a:ln w="3175">
                  <a:solidFill>
                    <a:prstClr val="ltGray"/>
                  </a:solidFill>
                </a:ln>
              </p:spPr>
            </p:pic>
            <p:pic>
              <p:nvPicPr>
                <p:cNvPr id="34" name="Picture 34">
                  <a:hlinkClick r:id="rId8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572562" y="3451272"/>
                  <a:ext cx="1187836" cy="668157"/>
                </a:xfrm>
                <a:prstGeom prst="rect">
                  <a:avLst/>
                </a:prstGeom>
                <a:ln w="3175">
                  <a:solidFill>
                    <a:prstClr val="ltGray"/>
                  </a:solidFill>
                </a:ln>
              </p:spPr>
            </p:pic>
            <p:pic>
              <p:nvPicPr>
                <p:cNvPr id="35" name="Picture 35">
                  <a:hlinkClick r:id="rId8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804942" y="3451272"/>
                  <a:ext cx="1187836" cy="668157"/>
                </a:xfrm>
                <a:prstGeom prst="rect">
                  <a:avLst/>
                </a:prstGeom>
                <a:ln w="3175">
                  <a:solidFill>
                    <a:prstClr val="ltGray"/>
                  </a:solidFill>
                </a:ln>
              </p:spPr>
            </p:pic>
            <p:pic>
              <p:nvPicPr>
                <p:cNvPr id="36" name="Picture 36">
                  <a:hlinkClick r:id="rId8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3037322" y="3451272"/>
                  <a:ext cx="1187836" cy="668157"/>
                </a:xfrm>
                <a:prstGeom prst="rect">
                  <a:avLst/>
                </a:prstGeom>
                <a:ln w="3175">
                  <a:solidFill>
                    <a:prstClr val="ltGray"/>
                  </a:solidFill>
                </a:ln>
              </p:spPr>
            </p:pic>
            <p:pic>
              <p:nvPicPr>
                <p:cNvPr id="37" name="Picture 37">
                  <a:hlinkClick r:id="rId8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4269702" y="3451272"/>
                  <a:ext cx="1187836" cy="668157"/>
                </a:xfrm>
                <a:prstGeom prst="rect">
                  <a:avLst/>
                </a:prstGeom>
                <a:ln w="3175">
                  <a:solidFill>
                    <a:prstClr val="ltGray"/>
                  </a:solidFill>
                </a:ln>
              </p:spPr>
            </p:pic>
            <p:pic>
              <p:nvPicPr>
                <p:cNvPr id="38" name="Picture 38">
                  <a:hlinkClick r:id="rId8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5502082" y="3451272"/>
                  <a:ext cx="1187836" cy="668157"/>
                </a:xfrm>
                <a:prstGeom prst="rect">
                  <a:avLst/>
                </a:prstGeom>
                <a:ln w="3175">
                  <a:solidFill>
                    <a:prstClr val="ltGray"/>
                  </a:solidFill>
                </a:ln>
              </p:spPr>
            </p:pic>
            <p:pic>
              <p:nvPicPr>
                <p:cNvPr id="39" name="Picture 39">
                  <a:hlinkClick r:id="rId8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6734462" y="3451272"/>
                  <a:ext cx="1187836" cy="668157"/>
                </a:xfrm>
                <a:prstGeom prst="rect">
                  <a:avLst/>
                </a:prstGeom>
                <a:ln w="3175">
                  <a:solidFill>
                    <a:prstClr val="ltGray"/>
                  </a:solidFill>
                </a:ln>
              </p:spPr>
            </p:pic>
            <p:pic>
              <p:nvPicPr>
                <p:cNvPr id="40" name="Picture 40">
                  <a:hlinkClick r:id="rId8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7966842" y="3451272"/>
                  <a:ext cx="1187836" cy="668157"/>
                </a:xfrm>
                <a:prstGeom prst="rect">
                  <a:avLst/>
                </a:prstGeom>
                <a:ln w="3175">
                  <a:solidFill>
                    <a:prstClr val="ltGray"/>
                  </a:solidFill>
                </a:ln>
              </p:spPr>
            </p:pic>
            <p:pic>
              <p:nvPicPr>
                <p:cNvPr id="41" name="Picture 41">
                  <a:hlinkClick r:id="rId8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199222" y="3451272"/>
                  <a:ext cx="1187836" cy="668157"/>
                </a:xfrm>
                <a:prstGeom prst="rect">
                  <a:avLst/>
                </a:prstGeom>
                <a:ln w="3175">
                  <a:solidFill>
                    <a:prstClr val="ltGray"/>
                  </a:solidFill>
                </a:ln>
              </p:spPr>
            </p:pic>
            <p:pic>
              <p:nvPicPr>
                <p:cNvPr id="42" name="Picture 42">
                  <a:hlinkClick r:id="rId8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0431602" y="3451272"/>
                  <a:ext cx="1187836" cy="668157"/>
                </a:xfrm>
                <a:prstGeom prst="rect">
                  <a:avLst/>
                </a:prstGeom>
                <a:ln w="3175">
                  <a:solidFill>
                    <a:prstClr val="ltGray"/>
                  </a:solidFill>
                </a:ln>
              </p:spPr>
            </p:pic>
            <p:pic>
              <p:nvPicPr>
                <p:cNvPr id="43" name="Picture 43">
                  <a:hlinkClick r:id="rId8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572562" y="4163973"/>
                  <a:ext cx="1187836" cy="668157"/>
                </a:xfrm>
                <a:prstGeom prst="rect">
                  <a:avLst/>
                </a:prstGeom>
                <a:ln w="3175">
                  <a:solidFill>
                    <a:prstClr val="ltGray"/>
                  </a:solidFill>
                </a:ln>
              </p:spPr>
            </p:pic>
            <p:pic>
              <p:nvPicPr>
                <p:cNvPr id="44" name="Picture 44">
                  <a:hlinkClick r:id="rId9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1804942" y="4163973"/>
                  <a:ext cx="1187836" cy="668157"/>
                </a:xfrm>
                <a:prstGeom prst="rect">
                  <a:avLst/>
                </a:prstGeom>
                <a:ln w="3175">
                  <a:solidFill>
                    <a:prstClr val="ltGray"/>
                  </a:solidFill>
                </a:ln>
              </p:spPr>
            </p:pic>
            <p:pic>
              <p:nvPicPr>
                <p:cNvPr id="45" name="Picture 45">
                  <a:hlinkClick r:id="rId9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3037322" y="4163973"/>
                  <a:ext cx="1187836" cy="668157"/>
                </a:xfrm>
                <a:prstGeom prst="rect">
                  <a:avLst/>
                </a:prstGeom>
                <a:ln w="3175">
                  <a:solidFill>
                    <a:prstClr val="ltGray"/>
                  </a:solidFill>
                </a:ln>
              </p:spPr>
            </p:pic>
            <p:pic>
              <p:nvPicPr>
                <p:cNvPr id="46" name="Picture 46">
                  <a:hlinkClick r:id="rId9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4269702" y="4163973"/>
                  <a:ext cx="1187836" cy="668157"/>
                </a:xfrm>
                <a:prstGeom prst="rect">
                  <a:avLst/>
                </a:prstGeom>
                <a:ln w="3175">
                  <a:solidFill>
                    <a:prstClr val="ltGray"/>
                  </a:solidFill>
                </a:ln>
              </p:spPr>
            </p:pic>
            <p:pic>
              <p:nvPicPr>
                <p:cNvPr id="47" name="Picture 47">
                  <a:hlinkClick r:id="rId9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5502082" y="4163973"/>
                  <a:ext cx="1187836" cy="668157"/>
                </a:xfrm>
                <a:prstGeom prst="rect">
                  <a:avLst/>
                </a:prstGeom>
                <a:ln w="3175">
                  <a:solidFill>
                    <a:prstClr val="ltGray"/>
                  </a:solidFill>
                </a:ln>
              </p:spPr>
            </p:pic>
            <p:pic>
              <p:nvPicPr>
                <p:cNvPr id="48" name="Picture 48">
                  <a:hlinkClick r:id="rId9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6734462" y="4163973"/>
                  <a:ext cx="1187836" cy="668157"/>
                </a:xfrm>
                <a:prstGeom prst="rect">
                  <a:avLst/>
                </a:prstGeom>
                <a:ln w="3175">
                  <a:solidFill>
                    <a:prstClr val="ltGray"/>
                  </a:solidFill>
                </a:ln>
              </p:spPr>
            </p:pic>
            <p:pic>
              <p:nvPicPr>
                <p:cNvPr id="49" name="Picture 49">
                  <a:hlinkClick r:id="rId9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7966842" y="4163973"/>
                  <a:ext cx="1187836" cy="668157"/>
                </a:xfrm>
                <a:prstGeom prst="rect">
                  <a:avLst/>
                </a:prstGeom>
                <a:ln w="3175">
                  <a:solidFill>
                    <a:prstClr val="ltGray"/>
                  </a:solidFill>
                </a:ln>
              </p:spPr>
            </p:pic>
            <p:pic>
              <p:nvPicPr>
                <p:cNvPr id="50" name="Picture 50">
                  <a:hlinkClick r:id="rId9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199222" y="4163973"/>
                  <a:ext cx="1187836" cy="668157"/>
                </a:xfrm>
                <a:prstGeom prst="rect">
                  <a:avLst/>
                </a:prstGeom>
                <a:ln w="3175">
                  <a:solidFill>
                    <a:prstClr val="ltGray"/>
                  </a:solidFill>
                </a:ln>
              </p:spPr>
            </p:pic>
            <p:pic>
              <p:nvPicPr>
                <p:cNvPr id="51" name="Picture 51">
                  <a:hlinkClick r:id="rId9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0431602" y="4163973"/>
                  <a:ext cx="1187836" cy="668157"/>
                </a:xfrm>
                <a:prstGeom prst="rect">
                  <a:avLst/>
                </a:prstGeom>
                <a:ln w="3175">
                  <a:solidFill>
                    <a:prstClr val="ltGray"/>
                  </a:solidFill>
                </a:ln>
              </p:spPr>
            </p:pic>
            <p:pic>
              <p:nvPicPr>
                <p:cNvPr id="52" name="Picture 52">
                  <a:hlinkClick r:id="rId9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572562" y="4876674"/>
                  <a:ext cx="1187836" cy="668157"/>
                </a:xfrm>
                <a:prstGeom prst="rect">
                  <a:avLst/>
                </a:prstGeom>
                <a:ln w="3175">
                  <a:solidFill>
                    <a:prstClr val="ltGray"/>
                  </a:solidFill>
                </a:ln>
              </p:spPr>
            </p:pic>
            <p:pic>
              <p:nvPicPr>
                <p:cNvPr id="53" name="Picture 53">
                  <a:hlinkClick r:id="rId9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1804942" y="4876674"/>
                  <a:ext cx="1187836" cy="668157"/>
                </a:xfrm>
                <a:prstGeom prst="rect">
                  <a:avLst/>
                </a:prstGeom>
                <a:ln w="3175">
                  <a:solidFill>
                    <a:prstClr val="ltGray"/>
                  </a:solidFill>
                </a:ln>
              </p:spPr>
            </p:pic>
            <p:pic>
              <p:nvPicPr>
                <p:cNvPr id="54" name="Picture 54">
                  <a:hlinkClick r:id="rId10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3037322" y="4876674"/>
                  <a:ext cx="1187836" cy="668157"/>
                </a:xfrm>
                <a:prstGeom prst="rect">
                  <a:avLst/>
                </a:prstGeom>
                <a:ln w="3175">
                  <a:solidFill>
                    <a:prstClr val="ltGray"/>
                  </a:solidFill>
                </a:ln>
              </p:spPr>
            </p:pic>
            <p:pic>
              <p:nvPicPr>
                <p:cNvPr id="55" name="Picture 55">
                  <a:hlinkClick r:id="rId10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4269702" y="4876674"/>
                  <a:ext cx="1187836" cy="668157"/>
                </a:xfrm>
                <a:prstGeom prst="rect">
                  <a:avLst/>
                </a:prstGeom>
                <a:ln w="3175">
                  <a:solidFill>
                    <a:prstClr val="ltGray"/>
                  </a:solidFill>
                </a:ln>
              </p:spPr>
            </p:pic>
            <p:pic>
              <p:nvPicPr>
                <p:cNvPr id="56" name="Picture 56">
                  <a:hlinkClick r:id="rId10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5502082" y="4876674"/>
                  <a:ext cx="1187836" cy="668157"/>
                </a:xfrm>
                <a:prstGeom prst="rect">
                  <a:avLst/>
                </a:prstGeom>
                <a:ln w="3175">
                  <a:solidFill>
                    <a:prstClr val="ltGray"/>
                  </a:solidFill>
                </a:ln>
              </p:spPr>
            </p:pic>
            <p:pic>
              <p:nvPicPr>
                <p:cNvPr id="57" name="Picture 57">
                  <a:hlinkClick r:id="rId10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6734462" y="4876674"/>
                  <a:ext cx="1187836" cy="668157"/>
                </a:xfrm>
                <a:prstGeom prst="rect">
                  <a:avLst/>
                </a:prstGeom>
                <a:ln w="3175">
                  <a:solidFill>
                    <a:prstClr val="ltGray"/>
                  </a:solidFill>
                </a:ln>
              </p:spPr>
            </p:pic>
          </p:grpSp>
        </mc:Fallback>
      </mc:AlternateContent>
    </p:spTree>
    <p:extLst>
      <p:ext uri="{BB962C8B-B14F-4D97-AF65-F5344CB8AC3E}">
        <p14:creationId xmlns:p14="http://schemas.microsoft.com/office/powerpoint/2010/main" val="2509048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3292" y="2695293"/>
            <a:ext cx="4428342" cy="2335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57" y="2400799"/>
            <a:ext cx="4986653" cy="26303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0706" y="421786"/>
            <a:ext cx="4333757" cy="222127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001454"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8"/>
          <a:stretch>
            <a:fillRect/>
          </a:stretch>
        </p:blipFill>
        <p:spPr>
          <a:xfrm>
            <a:off x="5663134" y="5177456"/>
            <a:ext cx="2743200" cy="1163874"/>
          </a:xfrm>
          <a:prstGeom prst="rect">
            <a:avLst/>
          </a:prstGeom>
        </p:spPr>
      </p:pic>
    </p:spTree>
    <p:extLst>
      <p:ext uri="{BB962C8B-B14F-4D97-AF65-F5344CB8AC3E}">
        <p14:creationId xmlns:p14="http://schemas.microsoft.com/office/powerpoint/2010/main" val="113093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7">
                <a:extLst>
                  <a:ext uri="{FF2B5EF4-FFF2-40B4-BE49-F238E27FC236}">
                    <a16:creationId xmlns:a16="http://schemas.microsoft.com/office/drawing/2014/main" id="{57EBB2BE-C6FC-4857-BE1D-69B66A58E303}"/>
                  </a:ext>
                </a:extLst>
              </p:cNvPr>
              <p:cNvSpPr txBox="1">
                <a:spLocks/>
              </p:cNvSpPr>
              <p:nvPr/>
            </p:nvSpPr>
            <p:spPr>
              <a:xfrm>
                <a:off x="475182" y="2175971"/>
                <a:ext cx="4586066" cy="370804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0" tIns="45720" rIns="0" bIns="45720" rtlCol="0">
                <a:normAutofit/>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lgn="ctr">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oMath>
                </a14:m>
                <a:endParaRPr lang="en-US" sz="2400" i="1" dirty="0">
                  <a:latin typeface="Cambria Math" panose="02040503050406030204" pitchFamily="18" charset="0"/>
                </a:endParaRPr>
              </a:p>
              <a:p>
                <a:pPr lvl="1" algn="ctr">
                  <a:buClr>
                    <a:schemeClr val="bg2">
                      <a:lumMod val="25000"/>
                    </a:schemeClr>
                  </a:buClr>
                </a:pP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oMath>
                  </m:oMathPara>
                </a14:m>
                <a:endParaRPr lang="en-US" sz="2400" dirty="0">
                  <a:latin typeface="Cambria Math" panose="02040503050406030204" pitchFamily="18"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i="1">
                          <a:latin typeface="Cambria Math" panose="02040503050406030204" pitchFamily="18" charset="0"/>
                        </a:rPr>
                        <m:t> </m:t>
                      </m:r>
                    </m:oMath>
                  </m:oMathPara>
                </a14:m>
                <a:endParaRPr lang="en-US" sz="2400" i="1" dirty="0">
                  <a:latin typeface="Cambria Math" panose="02040503050406030204" pitchFamily="18" charset="0"/>
                </a:endParaRPr>
              </a:p>
              <a:p>
                <a:pPr lvl="1" algn="just">
                  <a:buClr>
                    <a:schemeClr val="bg2">
                      <a:lumMod val="25000"/>
                    </a:schemeClr>
                  </a:buClr>
                </a:pPr>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latin typeface="Helvetica" panose="020B0604020202020204" pitchFamily="34" charset="0"/>
                  <a:cs typeface="Helvetica" panose="020B0604020202020204" pitchFamily="34" charset="0"/>
                </a:endParaRPr>
              </a:p>
            </p:txBody>
          </p:sp>
        </mc:Choice>
        <mc:Fallback xmlns="">
          <p:sp>
            <p:nvSpPr>
              <p:cNvPr id="2" name="Text Placeholder 7">
                <a:extLst>
                  <a:ext uri="{FF2B5EF4-FFF2-40B4-BE49-F238E27FC236}">
                    <a16:creationId xmlns:a16="http://schemas.microsoft.com/office/drawing/2014/main" id="{57EBB2BE-C6FC-4857-BE1D-69B66A58E303}"/>
                  </a:ext>
                </a:extLst>
              </p:cNvPr>
              <p:cNvSpPr txBox="1">
                <a:spLocks noRot="1" noChangeAspect="1" noMove="1" noResize="1" noEditPoints="1" noAdjustHandles="1" noChangeArrowheads="1" noChangeShapeType="1" noTextEdit="1"/>
              </p:cNvSpPr>
              <p:nvPr/>
            </p:nvSpPr>
            <p:spPr>
              <a:xfrm>
                <a:off x="475182" y="2175971"/>
                <a:ext cx="4586066" cy="3708046"/>
              </a:xfrm>
              <a:prstGeom prst="rect">
                <a:avLst/>
              </a:prstGeom>
              <a:blipFill>
                <a:blip r:embed="rId3"/>
                <a:stretch>
                  <a:fillRect t="-984"/>
                </a:stretch>
              </a:blipFill>
              <a:ln w="9525" cap="flat" cmpd="sng" algn="ctr">
                <a:solidFill>
                  <a:schemeClr val="accent6"/>
                </a:solidFill>
                <a:prstDash val="solid"/>
                <a:round/>
                <a:headEnd type="none" w="med" len="med"/>
                <a:tailEnd type="none" w="med" len="med"/>
              </a:ln>
            </p:spPr>
            <p:txBody>
              <a:bodyPr/>
              <a:lstStyle/>
              <a:p>
                <a:r>
                  <a:rPr lang="en-US">
                    <a:noFill/>
                  </a:rPr>
                  <a:t> </a:t>
                </a:r>
              </a:p>
            </p:txBody>
          </p:sp>
        </mc:Fallback>
      </mc:AlternateContent>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408104" y="1179027"/>
            <a:ext cx="6312010" cy="4914899"/>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2">
                  <a:lumMod val="25000"/>
                </a:schemeClr>
              </a:buClr>
            </a:pPr>
            <a:r>
              <a:rPr lang="en-US" dirty="0">
                <a:latin typeface="Helvetica" panose="020B0604020202020204" pitchFamily="34" charset="0"/>
                <a:cs typeface="Helvetica" panose="020B0604020202020204" pitchFamily="34" charset="0"/>
              </a:rPr>
              <a:t>Cycle GAN: Cycle consistency constraint</a:t>
            </a:r>
          </a:p>
        </p:txBody>
      </p:sp>
      <p:pic>
        <p:nvPicPr>
          <p:cNvPr id="4" name="Picture 3">
            <a:extLst>
              <a:ext uri="{FF2B5EF4-FFF2-40B4-BE49-F238E27FC236}">
                <a16:creationId xmlns:a16="http://schemas.microsoft.com/office/drawing/2014/main" id="{D439A052-67EE-47ED-B5DD-CDBE634A6DB8}"/>
              </a:ext>
            </a:extLst>
          </p:cNvPr>
          <p:cNvPicPr>
            <a:picLocks noChangeAspect="1"/>
          </p:cNvPicPr>
          <p:nvPr/>
        </p:nvPicPr>
        <p:blipFill>
          <a:blip r:embed="rId4"/>
          <a:stretch>
            <a:fillRect/>
          </a:stretch>
        </p:blipFill>
        <p:spPr>
          <a:xfrm>
            <a:off x="5395964" y="2563991"/>
            <a:ext cx="2379875" cy="2932006"/>
          </a:xfrm>
          <a:prstGeom prst="rect">
            <a:avLst/>
          </a:prstGeom>
        </p:spPr>
      </p:pic>
      <p:pic>
        <p:nvPicPr>
          <p:cNvPr id="6" name="Picture 5">
            <a:extLst>
              <a:ext uri="{FF2B5EF4-FFF2-40B4-BE49-F238E27FC236}">
                <a16:creationId xmlns:a16="http://schemas.microsoft.com/office/drawing/2014/main" id="{E12988EB-391A-46B5-9209-83E78629F7B7}"/>
              </a:ext>
            </a:extLst>
          </p:cNvPr>
          <p:cNvPicPr>
            <a:picLocks noChangeAspect="1"/>
          </p:cNvPicPr>
          <p:nvPr/>
        </p:nvPicPr>
        <p:blipFill rotWithShape="1">
          <a:blip r:embed="rId5"/>
          <a:srcRect l="4383" t="-106" r="-4383" b="-106"/>
          <a:stretch/>
        </p:blipFill>
        <p:spPr>
          <a:xfrm>
            <a:off x="7775839" y="2175971"/>
            <a:ext cx="4172712" cy="4215003"/>
          </a:xfrm>
          <a:prstGeom prst="rect">
            <a:avLst/>
          </a:prstGeom>
        </p:spPr>
      </p:pic>
      <p:sp>
        <p:nvSpPr>
          <p:cNvPr id="3" name="Date Placeholder 2">
            <a:extLst>
              <a:ext uri="{FF2B5EF4-FFF2-40B4-BE49-F238E27FC236}">
                <a16:creationId xmlns:a16="http://schemas.microsoft.com/office/drawing/2014/main" id="{C3F6EDD5-4EA9-403E-9112-06D2367276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ED5072-0741-4DD6-AC7E-674940B865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14D18915-9A55-427A-AF76-C420E9BFE85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8443ECC5-F239-42C7-9978-E1CAEE189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017AE30E-EC76-4EBE-ABFF-8AED91B99D52}"/>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1626540321"/>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277121" y="1203925"/>
            <a:ext cx="6347397" cy="5152425"/>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25000"/>
                </a:schemeClr>
              </a:buClr>
              <a:buNone/>
            </a:pPr>
            <a:r>
              <a:rPr lang="en-US" sz="2400" b="1" dirty="0">
                <a:latin typeface="Helvetica" panose="020B0604020202020204" pitchFamily="34" charset="0"/>
                <a:cs typeface="Helvetica" panose="020B0604020202020204" pitchFamily="34" charset="0"/>
              </a:rPr>
              <a:t>Recycle </a:t>
            </a:r>
            <a:r>
              <a:rPr lang="en-US" b="1" dirty="0">
                <a:latin typeface="Helvetica" panose="020B0604020202020204" pitchFamily="34" charset="0"/>
                <a:cs typeface="Helvetica" panose="020B0604020202020204" pitchFamily="34" charset="0"/>
              </a:rPr>
              <a:t>GAN</a:t>
            </a:r>
            <a:r>
              <a:rPr lang="en-US" dirty="0">
                <a:latin typeface="Helvetica" panose="020B0604020202020204" pitchFamily="34" charset="0"/>
                <a:cs typeface="Helvetica" panose="020B0604020202020204" pitchFamily="34" charset="0"/>
              </a:rPr>
              <a:t> = Cycle-</a:t>
            </a:r>
            <a:r>
              <a:rPr lang="en-US" sz="2400" dirty="0">
                <a:latin typeface="Helvetica" panose="020B0604020202020204" pitchFamily="34" charset="0"/>
                <a:cs typeface="Helvetica" panose="020B0604020202020204" pitchFamily="34" charset="0"/>
              </a:rPr>
              <a:t>GAN + Temporal Predictor</a:t>
            </a:r>
          </a:p>
          <a:p>
            <a:pPr>
              <a:buClr>
                <a:schemeClr val="bg2">
                  <a:lumMod val="25000"/>
                </a:schemeClr>
              </a:buClr>
            </a:pPr>
            <a:endParaRPr lang="en-US"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9592188E-F3B1-4C2C-92AD-5A37A624780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647638" y="2025508"/>
            <a:ext cx="3043524" cy="2806983"/>
          </a:xfrm>
          <a:prstGeom prst="rect">
            <a:avLst/>
          </a:prstGeom>
        </p:spPr>
      </p:pic>
      <p:pic>
        <p:nvPicPr>
          <p:cNvPr id="5" name="Picture 4">
            <a:extLst>
              <a:ext uri="{FF2B5EF4-FFF2-40B4-BE49-F238E27FC236}">
                <a16:creationId xmlns:a16="http://schemas.microsoft.com/office/drawing/2014/main" id="{0F2E9006-D084-4091-966B-7E2E1D4C1075}"/>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500404" y="3553008"/>
            <a:ext cx="4290242" cy="756795"/>
          </a:xfrm>
          <a:prstGeom prst="rect">
            <a:avLst/>
          </a:prstGeom>
          <a:effectLst>
            <a:glow rad="63500">
              <a:schemeClr val="accent2">
                <a:satMod val="175000"/>
                <a:alpha val="40000"/>
              </a:schemeClr>
            </a:glow>
          </a:effectLst>
        </p:spPr>
      </p:pic>
      <p:pic>
        <p:nvPicPr>
          <p:cNvPr id="8" name="Picture 7">
            <a:extLst>
              <a:ext uri="{FF2B5EF4-FFF2-40B4-BE49-F238E27FC236}">
                <a16:creationId xmlns:a16="http://schemas.microsoft.com/office/drawing/2014/main" id="{B6A2A7EE-43EB-4307-B207-FC652DC945CC}"/>
              </a:ext>
            </a:extLst>
          </p:cNvPr>
          <p:cNvPicPr>
            <a:picLocks noChangeAspect="1"/>
          </p:cNvPicPr>
          <p:nvPr/>
        </p:nvPicPr>
        <p:blipFill>
          <a:blip r:embed="rId7">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495865" y="4309803"/>
            <a:ext cx="6034830" cy="756794"/>
          </a:xfrm>
          <a:prstGeom prst="rect">
            <a:avLst/>
          </a:prstGeom>
          <a:effectLst>
            <a:glow rad="63500">
              <a:schemeClr val="accent2">
                <a:satMod val="175000"/>
                <a:alpha val="40000"/>
              </a:schemeClr>
            </a:glow>
          </a:effectLst>
        </p:spPr>
      </p:pic>
      <p:sp>
        <p:nvSpPr>
          <p:cNvPr id="14" name="TextBox 13">
            <a:extLst>
              <a:ext uri="{FF2B5EF4-FFF2-40B4-BE49-F238E27FC236}">
                <a16:creationId xmlns:a16="http://schemas.microsoft.com/office/drawing/2014/main" id="{591866EF-ED4E-4766-AB2C-C47FE10C516C}"/>
              </a:ext>
            </a:extLst>
          </p:cNvPr>
          <p:cNvSpPr txBox="1"/>
          <p:nvPr/>
        </p:nvSpPr>
        <p:spPr>
          <a:xfrm>
            <a:off x="555127" y="2836787"/>
            <a:ext cx="3666883" cy="461665"/>
          </a:xfrm>
          <a:prstGeom prst="rect">
            <a:avLst/>
          </a:prstGeom>
          <a:noFill/>
        </p:spPr>
        <p:txBody>
          <a:bodyPr wrap="square">
            <a:spAutoFit/>
          </a:body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p:txBody>
      </p:sp>
      <p:sp>
        <p:nvSpPr>
          <p:cNvPr id="2" name="Date Placeholder 1">
            <a:extLst>
              <a:ext uri="{FF2B5EF4-FFF2-40B4-BE49-F238E27FC236}">
                <a16:creationId xmlns:a16="http://schemas.microsoft.com/office/drawing/2014/main" id="{FB778ECE-ED0B-4D6D-91C9-A4CD757C610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4335A98-8C62-4539-9544-F64F99218C1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F1CE5A40-6A7F-4710-8336-223CDCA85A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095E8A3-9B69-43B8-94CE-C27487103B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CE743367-A8EC-4359-93DD-9A8303B098CE}"/>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ReCycle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86564417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613807" y="136525"/>
            <a:ext cx="9810750" cy="833437"/>
          </a:xfrm>
        </p:spPr>
        <p:txBody>
          <a:bodyPr vert="horz" wrap="square" lIns="91440" tIns="45720" rIns="91440" bIns="45720" anchor="ctr"/>
          <a:lstStyle/>
          <a:p>
            <a:pPr eaLnBrk="1" hangingPunct="1"/>
            <a:r>
              <a:rPr lang="en-US" altLang="zh-CN" dirty="0"/>
              <a:t>Introduction</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6564086" y="1971047"/>
            <a:ext cx="5216450" cy="3322200"/>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Content Translation: transferring </a:t>
            </a:r>
            <a:r>
              <a:rPr lang="en-US" dirty="0">
                <a:solidFill>
                  <a:srgbClr val="FF0000"/>
                </a:solidFill>
                <a:latin typeface="Helvetica" panose="020B0604020202020204" pitchFamily="34" charset="0"/>
                <a:cs typeface="Helvetica" panose="020B0604020202020204" pitchFamily="34" charset="0"/>
              </a:rPr>
              <a:t>of content </a:t>
            </a:r>
            <a:r>
              <a:rPr lang="en-US" dirty="0">
                <a:latin typeface="Helvetica" panose="020B0604020202020204" pitchFamily="34" charset="0"/>
                <a:cs typeface="Helvetica" panose="020B0604020202020204" pitchFamily="34" charset="0"/>
              </a:rPr>
              <a:t>information form </a:t>
            </a:r>
            <a:r>
              <a:rPr lang="en-US" dirty="0">
                <a:solidFill>
                  <a:srgbClr val="FF0000"/>
                </a:solidFill>
                <a:latin typeface="Helvetica" panose="020B0604020202020204" pitchFamily="34" charset="0"/>
                <a:cs typeface="Helvetica" panose="020B0604020202020204" pitchFamily="34" charset="0"/>
              </a:rPr>
              <a:t>one domain to another</a:t>
            </a:r>
            <a:r>
              <a:rPr lang="en-US" dirty="0">
                <a:latin typeface="Helvetica" panose="020B0604020202020204" pitchFamily="34" charset="0"/>
                <a:cs typeface="Helvetica" panose="020B0604020202020204" pitchFamily="34" charset="0"/>
              </a:rPr>
              <a:t>.  </a:t>
            </a:r>
          </a:p>
          <a:p>
            <a:pPr marL="342900" indent="-342900"/>
            <a:r>
              <a:rPr lang="en-US" dirty="0">
                <a:latin typeface="Helvetica" panose="020B0604020202020204" pitchFamily="34" charset="0"/>
                <a:cs typeface="Helvetica" panose="020B0604020202020204" pitchFamily="34" charset="0"/>
              </a:rPr>
              <a:t>While </a:t>
            </a:r>
            <a:r>
              <a:rPr lang="en-US" dirty="0">
                <a:solidFill>
                  <a:srgbClr val="663300"/>
                </a:solidFill>
                <a:latin typeface="Helvetica" panose="020B0604020202020204" pitchFamily="34" charset="0"/>
                <a:cs typeface="Helvetica" panose="020B0604020202020204" pitchFamily="34" charset="0"/>
              </a:rPr>
              <a:t>preserving the </a:t>
            </a:r>
            <a:r>
              <a:rPr lang="en-US" dirty="0">
                <a:solidFill>
                  <a:srgbClr val="FF0000"/>
                </a:solidFill>
                <a:latin typeface="Helvetica" panose="020B0604020202020204" pitchFamily="34" charset="0"/>
                <a:cs typeface="Helvetica" panose="020B0604020202020204" pitchFamily="34" charset="0"/>
              </a:rPr>
              <a:t>content</a:t>
            </a:r>
            <a:r>
              <a:rPr lang="en-US" dirty="0">
                <a:latin typeface="Helvetica" panose="020B0604020202020204" pitchFamily="34" charset="0"/>
                <a:cs typeface="Helvetica" panose="020B0604020202020204" pitchFamily="34" charset="0"/>
              </a:rPr>
              <a:t> of </a:t>
            </a:r>
            <a:r>
              <a:rPr lang="en-US" dirty="0">
                <a:solidFill>
                  <a:srgbClr val="FF0000"/>
                </a:solidFill>
                <a:latin typeface="Helvetica" panose="020B0604020202020204" pitchFamily="34" charset="0"/>
                <a:cs typeface="Helvetica" panose="020B0604020202020204" pitchFamily="34" charset="0"/>
              </a:rPr>
              <a:t>source</a:t>
            </a:r>
            <a:r>
              <a:rPr lang="en-US" dirty="0">
                <a:latin typeface="Helvetica" panose="020B0604020202020204" pitchFamily="34" charset="0"/>
                <a:cs typeface="Helvetica" panose="020B0604020202020204" pitchFamily="34" charset="0"/>
              </a:rPr>
              <a:t> domain and </a:t>
            </a:r>
            <a:r>
              <a:rPr lang="en-US" dirty="0">
                <a:solidFill>
                  <a:srgbClr val="FF0000"/>
                </a:solidFill>
                <a:latin typeface="Helvetica" panose="020B0604020202020204" pitchFamily="34" charset="0"/>
                <a:cs typeface="Helvetica" panose="020B0604020202020204" pitchFamily="34" charset="0"/>
              </a:rPr>
              <a:t>style</a:t>
            </a:r>
            <a:r>
              <a:rPr lang="en-US" dirty="0">
                <a:latin typeface="Helvetica" panose="020B0604020202020204" pitchFamily="34" charset="0"/>
                <a:cs typeface="Helvetica" panose="020B0604020202020204" pitchFamily="34" charset="0"/>
              </a:rPr>
              <a:t> of the </a:t>
            </a:r>
            <a:r>
              <a:rPr lang="en-US" dirty="0">
                <a:solidFill>
                  <a:srgbClr val="FF0000"/>
                </a:solidFill>
                <a:latin typeface="Helvetica" panose="020B0604020202020204" pitchFamily="34" charset="0"/>
                <a:cs typeface="Helvetica" panose="020B0604020202020204" pitchFamily="34" charset="0"/>
              </a:rPr>
              <a:t>target</a:t>
            </a:r>
            <a:r>
              <a:rPr lang="en-US" dirty="0">
                <a:latin typeface="Helvetica" panose="020B0604020202020204" pitchFamily="34" charset="0"/>
                <a:cs typeface="Helvetica" panose="020B0604020202020204" pitchFamily="34" charset="0"/>
              </a:rPr>
              <a:t> domain . </a:t>
            </a:r>
          </a:p>
        </p:txBody>
      </p:sp>
      <p:grpSp>
        <p:nvGrpSpPr>
          <p:cNvPr id="2" name="Group 1">
            <a:extLst>
              <a:ext uri="{FF2B5EF4-FFF2-40B4-BE49-F238E27FC236}">
                <a16:creationId xmlns:a16="http://schemas.microsoft.com/office/drawing/2014/main" id="{4076E8DF-1504-416C-8E00-97580EE8BCF9}"/>
              </a:ext>
            </a:extLst>
          </p:cNvPr>
          <p:cNvGrpSpPr/>
          <p:nvPr/>
        </p:nvGrpSpPr>
        <p:grpSpPr>
          <a:xfrm>
            <a:off x="495300" y="1781061"/>
            <a:ext cx="5940350" cy="3702171"/>
            <a:chOff x="514495" y="1915383"/>
            <a:chExt cx="5921910" cy="3322199"/>
          </a:xfrm>
        </p:grpSpPr>
        <p:pic>
          <p:nvPicPr>
            <p:cNvPr id="19" name="Picture 18">
              <a:extLst>
                <a:ext uri="{FF2B5EF4-FFF2-40B4-BE49-F238E27FC236}">
                  <a16:creationId xmlns:a16="http://schemas.microsoft.com/office/drawing/2014/main" id="{7855CCC4-B6F8-401B-9034-3BF1B978A24E}"/>
                </a:ext>
              </a:extLst>
            </p:cNvPr>
            <p:cNvPicPr>
              <a:picLocks noChangeAspect="1"/>
            </p:cNvPicPr>
            <p:nvPr/>
          </p:nvPicPr>
          <p:blipFill>
            <a:blip r:embed="rId3"/>
            <a:stretch>
              <a:fillRect/>
            </a:stretch>
          </p:blipFill>
          <p:spPr>
            <a:xfrm>
              <a:off x="624175" y="2081567"/>
              <a:ext cx="5812230" cy="3130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CB521838-3A2E-4F43-B125-B4FB4652BCE1}"/>
                </a:ext>
              </a:extLst>
            </p:cNvPr>
            <p:cNvSpPr/>
            <p:nvPr/>
          </p:nvSpPr>
          <p:spPr>
            <a:xfrm>
              <a:off x="514495" y="4837472"/>
              <a:ext cx="884549"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Style</a:t>
              </a:r>
              <a:endParaRPr lang="en-US" sz="1600" b="1"/>
            </a:p>
          </p:txBody>
        </p:sp>
        <p:sp>
          <p:nvSpPr>
            <p:cNvPr id="5" name="Rectangle 4">
              <a:extLst>
                <a:ext uri="{FF2B5EF4-FFF2-40B4-BE49-F238E27FC236}">
                  <a16:creationId xmlns:a16="http://schemas.microsoft.com/office/drawing/2014/main" id="{6DE14C0A-24B4-4871-A835-80AAB5BBEF8A}"/>
                </a:ext>
              </a:extLst>
            </p:cNvPr>
            <p:cNvSpPr/>
            <p:nvPr/>
          </p:nvSpPr>
          <p:spPr>
            <a:xfrm>
              <a:off x="514495" y="1915383"/>
              <a:ext cx="1084477"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Source</a:t>
              </a:r>
              <a:endParaRPr lang="en-US" sz="2000" b="1"/>
            </a:p>
          </p:txBody>
        </p:sp>
      </p:grpSp>
      <p:sp>
        <p:nvSpPr>
          <p:cNvPr id="3" name="Date Placeholder 2">
            <a:extLst>
              <a:ext uri="{FF2B5EF4-FFF2-40B4-BE49-F238E27FC236}">
                <a16:creationId xmlns:a16="http://schemas.microsoft.com/office/drawing/2014/main" id="{1FB6FDE5-C22F-4235-A9CA-4A0BFC77F93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82AFC7F-44FB-4451-8F74-4370053FFD6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723D59DD-0ABF-417A-BCD4-97C9BB07F4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EC06EE6F-C213-4450-8025-26AFC51703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descr="Logo.png">
            <a:extLst>
              <a:ext uri="{FF2B5EF4-FFF2-40B4-BE49-F238E27FC236}">
                <a16:creationId xmlns:a16="http://schemas.microsoft.com/office/drawing/2014/main" id="{C402ACF0-BB35-4C0A-93B7-C05DF39E556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782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543050" y="140655"/>
            <a:ext cx="9810750" cy="833437"/>
          </a:xfrm>
        </p:spPr>
        <p:txBody>
          <a:bodyPr vert="horz" wrap="square" lIns="91440" tIns="45720" rIns="91440" bIns="45720" anchor="ctr"/>
          <a:lstStyle/>
          <a:p>
            <a:pPr eaLnBrk="1" hangingPunct="1"/>
            <a:r>
              <a:rPr lang="en-US" altLang="zh-CN" dirty="0"/>
              <a:t>Introduction </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7041295" y="1264604"/>
            <a:ext cx="4619882" cy="4801233"/>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b="1"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Video translation: </a:t>
            </a:r>
            <a:r>
              <a:rPr lang="en-US" dirty="0">
                <a:latin typeface="Helvetica" panose="020B0604020202020204" pitchFamily="34" charset="0"/>
                <a:cs typeface="Helvetica" panose="020B0604020202020204" pitchFamily="34" charset="0"/>
              </a:rPr>
              <a:t>is a class of vision and graphics problems where the </a:t>
            </a:r>
            <a:r>
              <a:rPr lang="en-US" dirty="0">
                <a:solidFill>
                  <a:srgbClr val="FF0000"/>
                </a:solidFill>
                <a:latin typeface="Helvetica" panose="020B0604020202020204" pitchFamily="34" charset="0"/>
                <a:cs typeface="Helvetica" panose="020B0604020202020204" pitchFamily="34" charset="0"/>
              </a:rPr>
              <a:t>goal</a:t>
            </a:r>
            <a:r>
              <a:rPr lang="en-US" dirty="0">
                <a:latin typeface="Helvetica" panose="020B0604020202020204" pitchFamily="34" charset="0"/>
                <a:cs typeface="Helvetica" panose="020B0604020202020204" pitchFamily="34" charset="0"/>
              </a:rPr>
              <a:t> is to learn the </a:t>
            </a:r>
            <a:r>
              <a:rPr lang="en-US" dirty="0">
                <a:solidFill>
                  <a:srgbClr val="FF0000"/>
                </a:solidFill>
                <a:latin typeface="Helvetica" panose="020B0604020202020204" pitchFamily="34" charset="0"/>
                <a:cs typeface="Helvetica" panose="020B0604020202020204" pitchFamily="34" charset="0"/>
              </a:rPr>
              <a:t>mapping between</a:t>
            </a:r>
            <a:r>
              <a:rPr lang="en-US" dirty="0">
                <a:latin typeface="Helvetica" panose="020B0604020202020204" pitchFamily="34" charset="0"/>
                <a:cs typeface="Helvetica" panose="020B0604020202020204" pitchFamily="34" charset="0"/>
              </a:rPr>
              <a:t> an </a:t>
            </a:r>
            <a:r>
              <a:rPr lang="en-US" b="1" dirty="0">
                <a:latin typeface="Helvetica" panose="020B0604020202020204" pitchFamily="34" charset="0"/>
                <a:cs typeface="Helvetica" panose="020B0604020202020204" pitchFamily="34" charset="0"/>
              </a:rPr>
              <a:t>input video </a:t>
            </a:r>
            <a:r>
              <a:rPr lang="en-US" dirty="0">
                <a:latin typeface="Helvetica" panose="020B0604020202020204" pitchFamily="34" charset="0"/>
                <a:cs typeface="Helvetica" panose="020B0604020202020204" pitchFamily="34" charset="0"/>
              </a:rPr>
              <a:t>and an </a:t>
            </a:r>
            <a:r>
              <a:rPr lang="en-US" b="1" dirty="0">
                <a:latin typeface="Helvetica" panose="020B0604020202020204" pitchFamily="34" charset="0"/>
                <a:cs typeface="Helvetica" panose="020B0604020202020204" pitchFamily="34" charset="0"/>
              </a:rPr>
              <a:t>output video</a:t>
            </a:r>
            <a:r>
              <a:rPr lang="en-US" dirty="0">
                <a:latin typeface="Helvetica" panose="020B0604020202020204" pitchFamily="34" charset="0"/>
                <a:cs typeface="Helvetica" panose="020B0604020202020204" pitchFamily="34" charset="0"/>
              </a:rPr>
              <a:t>.</a:t>
            </a:r>
          </a:p>
        </p:txBody>
      </p:sp>
      <p:pic>
        <p:nvPicPr>
          <p:cNvPr id="8" name="Picture 7">
            <a:extLst>
              <a:ext uri="{FF2B5EF4-FFF2-40B4-BE49-F238E27FC236}">
                <a16:creationId xmlns:a16="http://schemas.microsoft.com/office/drawing/2014/main" id="{04F84A64-D6EC-401A-98F4-3CD073B03D52}"/>
              </a:ext>
            </a:extLst>
          </p:cNvPr>
          <p:cNvPicPr>
            <a:picLocks noChangeAspect="1"/>
          </p:cNvPicPr>
          <p:nvPr/>
        </p:nvPicPr>
        <p:blipFill>
          <a:blip r:embed="rId3"/>
          <a:stretch>
            <a:fillRect/>
          </a:stretch>
        </p:blipFill>
        <p:spPr>
          <a:xfrm>
            <a:off x="739994" y="1919643"/>
            <a:ext cx="5784631" cy="3018714"/>
          </a:xfrm>
          <a:prstGeom prst="rect">
            <a:avLst/>
          </a:prstGeom>
        </p:spPr>
      </p:pic>
      <p:sp>
        <p:nvSpPr>
          <p:cNvPr id="2" name="Date Placeholder 1">
            <a:extLst>
              <a:ext uri="{FF2B5EF4-FFF2-40B4-BE49-F238E27FC236}">
                <a16:creationId xmlns:a16="http://schemas.microsoft.com/office/drawing/2014/main" id="{D15DA83F-5ECE-4D17-9A33-C99FE84A47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F759348-8B99-4E5A-BFCE-53000F7443B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229C33B0-39EC-4A07-804C-75262D56B5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FD194CBF-AF1C-4C80-A716-1857686B0E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57E1AD63-C985-4C6D-A50F-464B39A51D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8162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17125550"/>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Rectangle 9"/>
</p:tagLst>
</file>

<file path=ppt/tags/tag3.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文本框 4"/>
</p:tagLst>
</file>

<file path=ppt/tags/tag4.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Freeform 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3">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050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1961</TotalTime>
  <Words>3856</Words>
  <Application>Microsoft Office PowerPoint</Application>
  <PresentationFormat>Widescreen</PresentationFormat>
  <Paragraphs>746</Paragraphs>
  <Slides>71</Slides>
  <Notes>71</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9" baseType="lpstr">
      <vt:lpstr>Arial</vt:lpstr>
      <vt:lpstr>Calibri</vt:lpstr>
      <vt:lpstr>Cambria Math</vt:lpstr>
      <vt:lpstr>Helvetica</vt:lpstr>
      <vt:lpstr>Nyala</vt:lpstr>
      <vt:lpstr>Times New Roman</vt:lpstr>
      <vt:lpstr>Office 主题</vt:lpstr>
      <vt:lpstr>Bitmap Image</vt:lpstr>
      <vt:lpstr>PowerPoint Presentation</vt:lpstr>
      <vt:lpstr> Kirubel Abebe</vt:lpstr>
      <vt:lpstr>Title: “Temporal Cycle Consistency: for a video to video translation.”  MSc Thesis presentation.</vt:lpstr>
      <vt:lpstr>PowerPoint Presentation</vt:lpstr>
      <vt:lpstr>PowerPoint Presentation</vt:lpstr>
      <vt:lpstr>PowerPoint Presentation</vt:lpstr>
      <vt:lpstr>PowerPoint Presentation</vt:lpstr>
      <vt:lpstr>Introduction
</vt:lpstr>
      <vt:lpstr>Introduction 
</vt:lpstr>
      <vt:lpstr>Motivation 
</vt:lpstr>
      <vt:lpstr>Motivation 
</vt:lpstr>
      <vt:lpstr>Statement of the problem 
</vt:lpstr>
      <vt:lpstr>Statement of the problem 
</vt:lpstr>
      <vt:lpstr>Statement of the problem 
</vt:lpstr>
      <vt:lpstr>Statement of the problem 
</vt:lpstr>
      <vt:lpstr>Statement of the problem 
</vt:lpstr>
      <vt:lpstr>Statement of the problem 
</vt:lpstr>
      <vt:lpstr>PowerPoint Presentation</vt:lpstr>
      <vt:lpstr>Background 
</vt:lpstr>
      <vt:lpstr>PowerPoint Presentation</vt:lpstr>
      <vt:lpstr>PowerPoint Presentation</vt:lpstr>
      <vt:lpstr>Scope</vt:lpstr>
      <vt:lpstr>Datasets</vt:lpstr>
      <vt:lpstr>PowerPoint Presentation</vt:lpstr>
      <vt:lpstr>PowerPoint Presentation</vt:lpstr>
      <vt:lpstr>PowerPoint Presentation</vt:lpstr>
      <vt:lpstr> Evaluation Methods</vt:lpstr>
      <vt:lpstr>PowerPoint Presentation</vt:lpstr>
      <vt:lpstr> Cycle Loss</vt:lpstr>
      <vt:lpstr> Identity Loss</vt:lpstr>
      <vt:lpstr> Recurrent Loss</vt:lpstr>
      <vt:lpstr> Recycle Loss</vt:lpstr>
      <vt:lpstr> Feature Preserving Loss</vt:lpstr>
      <vt:lpstr> Feature Preserving Loss</vt:lpstr>
      <vt:lpstr> Feature Preserving Loss</vt:lpstr>
      <vt:lpstr> Temporal Discriminator</vt:lpstr>
      <vt:lpstr> Temporal Discriminator</vt:lpstr>
      <vt:lpstr> Model Architecture</vt:lpstr>
      <vt:lpstr> Model Architecture</vt:lpstr>
      <vt:lpstr> Model Architecture</vt:lpstr>
      <vt:lpstr> Model Architecture</vt:lpstr>
      <vt:lpstr> Model Architecture</vt:lpstr>
      <vt:lpstr> Model Architecture</vt:lpstr>
      <vt:lpstr>PowerPoint Presentation</vt:lpstr>
      <vt:lpstr>Ablation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message? </vt:lpstr>
      <vt:lpstr>PowerPoint Presentation</vt:lpstr>
      <vt:lpstr>Cycle GAN 
</vt:lpstr>
      <vt:lpstr>ReCycle GAN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kirubel abebe</cp:lastModifiedBy>
  <cp:revision>318</cp:revision>
  <dcterms:created xsi:type="dcterms:W3CDTF">2015-12-16T09:32:00Z</dcterms:created>
  <dcterms:modified xsi:type="dcterms:W3CDTF">2020-10-12T12:39:05Z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